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77" r:id="rId6"/>
    <p:sldId id="268" r:id="rId7"/>
    <p:sldId id="269" r:id="rId8"/>
    <p:sldId id="270" r:id="rId9"/>
    <p:sldId id="278" r:id="rId10"/>
    <p:sldId id="279" r:id="rId11"/>
    <p:sldId id="280" r:id="rId12"/>
    <p:sldId id="281" r:id="rId13"/>
    <p:sldId id="282" r:id="rId14"/>
    <p:sldId id="283" r:id="rId15"/>
    <p:sldId id="284" r:id="rId16"/>
    <p:sldId id="285" r:id="rId17"/>
    <p:sldId id="271" r:id="rId18"/>
    <p:sldId id="272" r:id="rId19"/>
    <p:sldId id="274" r:id="rId20"/>
    <p:sldId id="287"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CE4C65"/>
    <a:srgbClr val="A50307"/>
    <a:srgbClr val="133A61"/>
    <a:srgbClr val="8F0305"/>
    <a:srgbClr val="D36573"/>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DBFC-90FB-481C-BC1B-F48705193A8B}" v="33" dt="2025-07-16T20:03:06.627"/>
    <p1510:client id="{A6EC75AE-2E5E-F0F7-107F-0DC72287828C}" v="1229" dt="2025-07-16T21:50:44.391"/>
    <p1510:client id="{CD0260DB-72C7-55E9-FCEA-FF26CF6C3968}" v="1677" dt="2025-07-16T21:41:23.587"/>
  </p1510:revLst>
</p1510:revInfo>
</file>

<file path=ppt/tableStyles.xml><?xml version="1.0" encoding="utf-8"?>
<a:tblStyleLst xmlns:a="http://schemas.openxmlformats.org/drawingml/2006/main" def="{D7AC3CCA-C797-4891-BE02-D94E43425B7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AEBE26-B8DB-4469-8AD1-1ACE1FDE4A3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A04B7B-7C28-4CE9-9162-A841D17E3EDD}">
      <dgm:prSet/>
      <dgm:spPr/>
      <dgm:t>
        <a:bodyPr/>
        <a:lstStyle/>
        <a:p>
          <a:r>
            <a:rPr lang="en-US"/>
            <a:t>AI supports autonomous spacecraft navigation, planetary data analysis, and mission design; however, its use also raises concerns about dual-use applications. </a:t>
          </a:r>
        </a:p>
      </dgm:t>
    </dgm:pt>
    <dgm:pt modelId="{BC9F126D-C745-4521-B366-0E4187A517E4}" type="parTrans" cxnId="{E562A13B-9A29-4FAE-9068-BC4827AF4103}">
      <dgm:prSet/>
      <dgm:spPr/>
      <dgm:t>
        <a:bodyPr/>
        <a:lstStyle/>
        <a:p>
          <a:endParaRPr lang="en-US"/>
        </a:p>
      </dgm:t>
    </dgm:pt>
    <dgm:pt modelId="{81B87139-61A2-49F0-B377-89BC3629E6C5}" type="sibTrans" cxnId="{E562A13B-9A29-4FAE-9068-BC4827AF4103}">
      <dgm:prSet/>
      <dgm:spPr/>
      <dgm:t>
        <a:bodyPr/>
        <a:lstStyle/>
        <a:p>
          <a:endParaRPr lang="en-US"/>
        </a:p>
      </dgm:t>
    </dgm:pt>
    <dgm:pt modelId="{4C8B11F6-99EF-48C9-A38C-3EB4A83A7E70}">
      <dgm:prSet/>
      <dgm:spPr/>
      <dgm:t>
        <a:bodyPr/>
        <a:lstStyle/>
        <a:p>
          <a:r>
            <a:rPr lang="en-US"/>
            <a:t>Space AI may fuel surveillance or militarization, with ethical dilemmas around transparency and peaceful use. </a:t>
          </a:r>
        </a:p>
      </dgm:t>
    </dgm:pt>
    <dgm:pt modelId="{55F28513-2753-4686-86B6-974B9680AE38}" type="parTrans" cxnId="{09C0E536-7827-4FFC-9C06-E2F6A62A3E6A}">
      <dgm:prSet/>
      <dgm:spPr/>
      <dgm:t>
        <a:bodyPr/>
        <a:lstStyle/>
        <a:p>
          <a:endParaRPr lang="en-US"/>
        </a:p>
      </dgm:t>
    </dgm:pt>
    <dgm:pt modelId="{047FE69D-0F98-4E10-825B-151CD0B37E89}" type="sibTrans" cxnId="{09C0E536-7827-4FFC-9C06-E2F6A62A3E6A}">
      <dgm:prSet/>
      <dgm:spPr/>
      <dgm:t>
        <a:bodyPr/>
        <a:lstStyle/>
        <a:p>
          <a:endParaRPr lang="en-US"/>
        </a:p>
      </dgm:t>
    </dgm:pt>
    <dgm:pt modelId="{3486D530-F238-4656-8F5B-D9CA315E6730}">
      <dgm:prSet/>
      <dgm:spPr/>
      <dgm:t>
        <a:bodyPr/>
        <a:lstStyle/>
        <a:p>
          <a:r>
            <a:rPr lang="en-US"/>
            <a:t>Global frameworks must guide responsible innovation beyond Earth.</a:t>
          </a:r>
          <a:br>
            <a:rPr lang="en-US"/>
          </a:br>
          <a:endParaRPr lang="en-US"/>
        </a:p>
      </dgm:t>
    </dgm:pt>
    <dgm:pt modelId="{14B1499F-B120-4F3C-8B8E-B1134F4AB891}" type="parTrans" cxnId="{EA64565C-B962-404D-A43E-F562511BCBBB}">
      <dgm:prSet/>
      <dgm:spPr/>
      <dgm:t>
        <a:bodyPr/>
        <a:lstStyle/>
        <a:p>
          <a:endParaRPr lang="en-US"/>
        </a:p>
      </dgm:t>
    </dgm:pt>
    <dgm:pt modelId="{9FFD3434-67FA-484F-9028-D41EC98D4CC4}" type="sibTrans" cxnId="{EA64565C-B962-404D-A43E-F562511BCBBB}">
      <dgm:prSet/>
      <dgm:spPr/>
      <dgm:t>
        <a:bodyPr/>
        <a:lstStyle/>
        <a:p>
          <a:endParaRPr lang="en-US"/>
        </a:p>
      </dgm:t>
    </dgm:pt>
    <dgm:pt modelId="{F5847930-FE04-4C20-968A-B7C332C1F59B}" type="pres">
      <dgm:prSet presAssocID="{9CAEBE26-B8DB-4469-8AD1-1ACE1FDE4A3F}" presName="vert0" presStyleCnt="0">
        <dgm:presLayoutVars>
          <dgm:dir/>
          <dgm:animOne val="branch"/>
          <dgm:animLvl val="lvl"/>
        </dgm:presLayoutVars>
      </dgm:prSet>
      <dgm:spPr/>
    </dgm:pt>
    <dgm:pt modelId="{764CAAEE-55A0-490E-A875-12B60F62AFA8}" type="pres">
      <dgm:prSet presAssocID="{0EA04B7B-7C28-4CE9-9162-A841D17E3EDD}" presName="thickLine" presStyleLbl="alignNode1" presStyleIdx="0" presStyleCnt="3"/>
      <dgm:spPr/>
    </dgm:pt>
    <dgm:pt modelId="{A9608C26-0A10-4A8F-9A9E-4CF3F0EACCFF}" type="pres">
      <dgm:prSet presAssocID="{0EA04B7B-7C28-4CE9-9162-A841D17E3EDD}" presName="horz1" presStyleCnt="0"/>
      <dgm:spPr/>
    </dgm:pt>
    <dgm:pt modelId="{163A9856-CB12-498D-B164-2623FB8F9C7A}" type="pres">
      <dgm:prSet presAssocID="{0EA04B7B-7C28-4CE9-9162-A841D17E3EDD}" presName="tx1" presStyleLbl="revTx" presStyleIdx="0" presStyleCnt="3"/>
      <dgm:spPr/>
    </dgm:pt>
    <dgm:pt modelId="{8D9FEDCE-C082-4B8E-AADB-6A5571FE459F}" type="pres">
      <dgm:prSet presAssocID="{0EA04B7B-7C28-4CE9-9162-A841D17E3EDD}" presName="vert1" presStyleCnt="0"/>
      <dgm:spPr/>
    </dgm:pt>
    <dgm:pt modelId="{8DB42019-DD43-4DEE-8C07-C62108F5958A}" type="pres">
      <dgm:prSet presAssocID="{4C8B11F6-99EF-48C9-A38C-3EB4A83A7E70}" presName="thickLine" presStyleLbl="alignNode1" presStyleIdx="1" presStyleCnt="3"/>
      <dgm:spPr/>
    </dgm:pt>
    <dgm:pt modelId="{F8DFA66C-AC44-42D6-A363-940DCE1FEADE}" type="pres">
      <dgm:prSet presAssocID="{4C8B11F6-99EF-48C9-A38C-3EB4A83A7E70}" presName="horz1" presStyleCnt="0"/>
      <dgm:spPr/>
    </dgm:pt>
    <dgm:pt modelId="{BD896061-E850-4B7F-B6BC-9C6C1F41E0F7}" type="pres">
      <dgm:prSet presAssocID="{4C8B11F6-99EF-48C9-A38C-3EB4A83A7E70}" presName="tx1" presStyleLbl="revTx" presStyleIdx="1" presStyleCnt="3"/>
      <dgm:spPr/>
    </dgm:pt>
    <dgm:pt modelId="{39C65DCA-AFA4-4581-BD96-5D30B0AEEB84}" type="pres">
      <dgm:prSet presAssocID="{4C8B11F6-99EF-48C9-A38C-3EB4A83A7E70}" presName="vert1" presStyleCnt="0"/>
      <dgm:spPr/>
    </dgm:pt>
    <dgm:pt modelId="{7446E492-CAD2-4E3C-AF98-3AAA44A34318}" type="pres">
      <dgm:prSet presAssocID="{3486D530-F238-4656-8F5B-D9CA315E6730}" presName="thickLine" presStyleLbl="alignNode1" presStyleIdx="2" presStyleCnt="3"/>
      <dgm:spPr/>
    </dgm:pt>
    <dgm:pt modelId="{571635F3-A7DE-44C3-97B0-C26B04672BFA}" type="pres">
      <dgm:prSet presAssocID="{3486D530-F238-4656-8F5B-D9CA315E6730}" presName="horz1" presStyleCnt="0"/>
      <dgm:spPr/>
    </dgm:pt>
    <dgm:pt modelId="{29323342-3216-4CF9-B3F1-7416E8168835}" type="pres">
      <dgm:prSet presAssocID="{3486D530-F238-4656-8F5B-D9CA315E6730}" presName="tx1" presStyleLbl="revTx" presStyleIdx="2" presStyleCnt="3"/>
      <dgm:spPr/>
    </dgm:pt>
    <dgm:pt modelId="{0B21DD80-7AB1-42F7-8DC4-E3D442C3DB35}" type="pres">
      <dgm:prSet presAssocID="{3486D530-F238-4656-8F5B-D9CA315E6730}" presName="vert1" presStyleCnt="0"/>
      <dgm:spPr/>
    </dgm:pt>
  </dgm:ptLst>
  <dgm:cxnLst>
    <dgm:cxn modelId="{09C0E536-7827-4FFC-9C06-E2F6A62A3E6A}" srcId="{9CAEBE26-B8DB-4469-8AD1-1ACE1FDE4A3F}" destId="{4C8B11F6-99EF-48C9-A38C-3EB4A83A7E70}" srcOrd="1" destOrd="0" parTransId="{55F28513-2753-4686-86B6-974B9680AE38}" sibTransId="{047FE69D-0F98-4E10-825B-151CD0B37E89}"/>
    <dgm:cxn modelId="{E562A13B-9A29-4FAE-9068-BC4827AF4103}" srcId="{9CAEBE26-B8DB-4469-8AD1-1ACE1FDE4A3F}" destId="{0EA04B7B-7C28-4CE9-9162-A841D17E3EDD}" srcOrd="0" destOrd="0" parTransId="{BC9F126D-C745-4521-B366-0E4187A517E4}" sibTransId="{81B87139-61A2-49F0-B377-89BC3629E6C5}"/>
    <dgm:cxn modelId="{EA64565C-B962-404D-A43E-F562511BCBBB}" srcId="{9CAEBE26-B8DB-4469-8AD1-1ACE1FDE4A3F}" destId="{3486D530-F238-4656-8F5B-D9CA315E6730}" srcOrd="2" destOrd="0" parTransId="{14B1499F-B120-4F3C-8B8E-B1134F4AB891}" sibTransId="{9FFD3434-67FA-484F-9028-D41EC98D4CC4}"/>
    <dgm:cxn modelId="{6C6ABA65-7CBA-474E-9BEB-AD36361B5390}" type="presOf" srcId="{9CAEBE26-B8DB-4469-8AD1-1ACE1FDE4A3F}" destId="{F5847930-FE04-4C20-968A-B7C332C1F59B}" srcOrd="0" destOrd="0" presId="urn:microsoft.com/office/officeart/2008/layout/LinedList"/>
    <dgm:cxn modelId="{55BD71D3-9DBE-4506-8BD7-0282C6F6F7B8}" type="presOf" srcId="{0EA04B7B-7C28-4CE9-9162-A841D17E3EDD}" destId="{163A9856-CB12-498D-B164-2623FB8F9C7A}" srcOrd="0" destOrd="0" presId="urn:microsoft.com/office/officeart/2008/layout/LinedList"/>
    <dgm:cxn modelId="{DA74B4F0-9955-452B-8D8F-3642F5EC8891}" type="presOf" srcId="{4C8B11F6-99EF-48C9-A38C-3EB4A83A7E70}" destId="{BD896061-E850-4B7F-B6BC-9C6C1F41E0F7}" srcOrd="0" destOrd="0" presId="urn:microsoft.com/office/officeart/2008/layout/LinedList"/>
    <dgm:cxn modelId="{069AAFF3-5312-4CF8-A663-D6AD6B3C3030}" type="presOf" srcId="{3486D530-F238-4656-8F5B-D9CA315E6730}" destId="{29323342-3216-4CF9-B3F1-7416E8168835}" srcOrd="0" destOrd="0" presId="urn:microsoft.com/office/officeart/2008/layout/LinedList"/>
    <dgm:cxn modelId="{E5C0C191-E9F5-470C-AE26-8F1A7FE0DE72}" type="presParOf" srcId="{F5847930-FE04-4C20-968A-B7C332C1F59B}" destId="{764CAAEE-55A0-490E-A875-12B60F62AFA8}" srcOrd="0" destOrd="0" presId="urn:microsoft.com/office/officeart/2008/layout/LinedList"/>
    <dgm:cxn modelId="{C34A6F1A-7430-4E53-90C3-17ECBFB1DC58}" type="presParOf" srcId="{F5847930-FE04-4C20-968A-B7C332C1F59B}" destId="{A9608C26-0A10-4A8F-9A9E-4CF3F0EACCFF}" srcOrd="1" destOrd="0" presId="urn:microsoft.com/office/officeart/2008/layout/LinedList"/>
    <dgm:cxn modelId="{7179BF63-E12A-4FD6-A2FF-061DA4D70FCB}" type="presParOf" srcId="{A9608C26-0A10-4A8F-9A9E-4CF3F0EACCFF}" destId="{163A9856-CB12-498D-B164-2623FB8F9C7A}" srcOrd="0" destOrd="0" presId="urn:microsoft.com/office/officeart/2008/layout/LinedList"/>
    <dgm:cxn modelId="{7C383FE0-7040-4249-A5BA-DFDB1CF8AB82}" type="presParOf" srcId="{A9608C26-0A10-4A8F-9A9E-4CF3F0EACCFF}" destId="{8D9FEDCE-C082-4B8E-AADB-6A5571FE459F}" srcOrd="1" destOrd="0" presId="urn:microsoft.com/office/officeart/2008/layout/LinedList"/>
    <dgm:cxn modelId="{C106CC09-2E3F-4E77-B924-00AD8D5FF2C9}" type="presParOf" srcId="{F5847930-FE04-4C20-968A-B7C332C1F59B}" destId="{8DB42019-DD43-4DEE-8C07-C62108F5958A}" srcOrd="2" destOrd="0" presId="urn:microsoft.com/office/officeart/2008/layout/LinedList"/>
    <dgm:cxn modelId="{309A8809-4A62-4586-82E1-B4723CAABAE0}" type="presParOf" srcId="{F5847930-FE04-4C20-968A-B7C332C1F59B}" destId="{F8DFA66C-AC44-42D6-A363-940DCE1FEADE}" srcOrd="3" destOrd="0" presId="urn:microsoft.com/office/officeart/2008/layout/LinedList"/>
    <dgm:cxn modelId="{48F8706D-AD7B-4D6B-A00A-A5498809A141}" type="presParOf" srcId="{F8DFA66C-AC44-42D6-A363-940DCE1FEADE}" destId="{BD896061-E850-4B7F-B6BC-9C6C1F41E0F7}" srcOrd="0" destOrd="0" presId="urn:microsoft.com/office/officeart/2008/layout/LinedList"/>
    <dgm:cxn modelId="{F38FAA34-5428-4CAE-B4A1-A3A78F543949}" type="presParOf" srcId="{F8DFA66C-AC44-42D6-A363-940DCE1FEADE}" destId="{39C65DCA-AFA4-4581-BD96-5D30B0AEEB84}" srcOrd="1" destOrd="0" presId="urn:microsoft.com/office/officeart/2008/layout/LinedList"/>
    <dgm:cxn modelId="{35228120-48DF-48A1-AC47-5F186DFD39D6}" type="presParOf" srcId="{F5847930-FE04-4C20-968A-B7C332C1F59B}" destId="{7446E492-CAD2-4E3C-AF98-3AAA44A34318}" srcOrd="4" destOrd="0" presId="urn:microsoft.com/office/officeart/2008/layout/LinedList"/>
    <dgm:cxn modelId="{6237B6E3-52D5-4077-A2CA-512DD037921F}" type="presParOf" srcId="{F5847930-FE04-4C20-968A-B7C332C1F59B}" destId="{571635F3-A7DE-44C3-97B0-C26B04672BFA}" srcOrd="5" destOrd="0" presId="urn:microsoft.com/office/officeart/2008/layout/LinedList"/>
    <dgm:cxn modelId="{0A144701-E598-4DF1-B560-73ACE03ABF8E}" type="presParOf" srcId="{571635F3-A7DE-44C3-97B0-C26B04672BFA}" destId="{29323342-3216-4CF9-B3F1-7416E8168835}" srcOrd="0" destOrd="0" presId="urn:microsoft.com/office/officeart/2008/layout/LinedList"/>
    <dgm:cxn modelId="{B9998A73-4995-4329-92FA-645132FC9BF3}" type="presParOf" srcId="{571635F3-A7DE-44C3-97B0-C26B04672BFA}" destId="{0B21DD80-7AB1-42F7-8DC4-E3D442C3DB3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CAAEE-55A0-490E-A875-12B60F62AFA8}">
      <dsp:nvSpPr>
        <dsp:cNvPr id="0" name=""/>
        <dsp:cNvSpPr/>
      </dsp:nvSpPr>
      <dsp:spPr>
        <a:xfrm>
          <a:off x="0" y="2885"/>
          <a:ext cx="48889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3A9856-CB12-498D-B164-2623FB8F9C7A}">
      <dsp:nvSpPr>
        <dsp:cNvPr id="0" name=""/>
        <dsp:cNvSpPr/>
      </dsp:nvSpPr>
      <dsp:spPr>
        <a:xfrm>
          <a:off x="0" y="2885"/>
          <a:ext cx="4888991" cy="1967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AI supports autonomous spacecraft navigation, planetary data analysis, and mission design; however, its use also raises concerns about dual-use applications. </a:t>
          </a:r>
        </a:p>
      </dsp:txBody>
      <dsp:txXfrm>
        <a:off x="0" y="2885"/>
        <a:ext cx="4888991" cy="1967846"/>
      </dsp:txXfrm>
    </dsp:sp>
    <dsp:sp modelId="{8DB42019-DD43-4DEE-8C07-C62108F5958A}">
      <dsp:nvSpPr>
        <dsp:cNvPr id="0" name=""/>
        <dsp:cNvSpPr/>
      </dsp:nvSpPr>
      <dsp:spPr>
        <a:xfrm>
          <a:off x="0" y="1970731"/>
          <a:ext cx="48889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896061-E850-4B7F-B6BC-9C6C1F41E0F7}">
      <dsp:nvSpPr>
        <dsp:cNvPr id="0" name=""/>
        <dsp:cNvSpPr/>
      </dsp:nvSpPr>
      <dsp:spPr>
        <a:xfrm>
          <a:off x="0" y="1970731"/>
          <a:ext cx="4888991" cy="1967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Space AI may fuel surveillance or militarization, with ethical dilemmas around transparency and peaceful use. </a:t>
          </a:r>
        </a:p>
      </dsp:txBody>
      <dsp:txXfrm>
        <a:off x="0" y="1970731"/>
        <a:ext cx="4888991" cy="1967846"/>
      </dsp:txXfrm>
    </dsp:sp>
    <dsp:sp modelId="{7446E492-CAD2-4E3C-AF98-3AAA44A34318}">
      <dsp:nvSpPr>
        <dsp:cNvPr id="0" name=""/>
        <dsp:cNvSpPr/>
      </dsp:nvSpPr>
      <dsp:spPr>
        <a:xfrm>
          <a:off x="0" y="3938578"/>
          <a:ext cx="48889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323342-3216-4CF9-B3F1-7416E8168835}">
      <dsp:nvSpPr>
        <dsp:cNvPr id="0" name=""/>
        <dsp:cNvSpPr/>
      </dsp:nvSpPr>
      <dsp:spPr>
        <a:xfrm>
          <a:off x="0" y="3938578"/>
          <a:ext cx="4888991" cy="1967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Global frameworks must guide responsible innovation beyond Earth.</a:t>
          </a:r>
          <a:br>
            <a:rPr lang="en-US" sz="2100" kern="1200"/>
          </a:br>
          <a:endParaRPr lang="en-US" sz="2100" kern="1200"/>
        </a:p>
      </dsp:txBody>
      <dsp:txXfrm>
        <a:off x="0" y="3938578"/>
        <a:ext cx="4888991" cy="196784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B809CF-4F7B-4BE4-8A32-8679CB2689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57E19D8-3399-40AA-9454-8894AA6071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B1F5FB-7567-45AD-8495-03E1713608C4}" type="datetimeFigureOut">
              <a:rPr lang="en-US" smtClean="0"/>
              <a:t>7/16/2025</a:t>
            </a:fld>
            <a:endParaRPr lang="en-US"/>
          </a:p>
        </p:txBody>
      </p:sp>
      <p:sp>
        <p:nvSpPr>
          <p:cNvPr id="4" name="Footer Placeholder 3">
            <a:extLst>
              <a:ext uri="{FF2B5EF4-FFF2-40B4-BE49-F238E27FC236}">
                <a16:creationId xmlns:a16="http://schemas.microsoft.com/office/drawing/2014/main" id="{7EED47F8-AA1F-4332-BC73-5F00A0A5A7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A251D3-D305-4590-9FE3-31F71740A1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A2D7B9-98DD-4850-82E9-E964919A4A5F}" type="slidenum">
              <a:rPr lang="en-US" smtClean="0"/>
              <a:t>‹#›</a:t>
            </a:fld>
            <a:endParaRPr lang="en-US"/>
          </a:p>
        </p:txBody>
      </p:sp>
    </p:spTree>
    <p:extLst>
      <p:ext uri="{BB962C8B-B14F-4D97-AF65-F5344CB8AC3E}">
        <p14:creationId xmlns:p14="http://schemas.microsoft.com/office/powerpoint/2010/main" val="370256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43E1C-BE52-45D3-B3DA-AB00685B4BD3}" type="datetimeFigureOut">
              <a:rPr lang="en-US" smtClean="0"/>
              <a:t>7/16/2025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3E6AC-EE2A-4D92-BFD4-7D35F37B4FE2}" type="slidenum">
              <a:rPr lang="en-US" smtClean="0"/>
              <a:t>‹#›</a:t>
            </a:fld>
            <a:endParaRPr lang="en-US"/>
          </a:p>
        </p:txBody>
      </p:sp>
    </p:spTree>
    <p:extLst>
      <p:ext uri="{BB962C8B-B14F-4D97-AF65-F5344CB8AC3E}">
        <p14:creationId xmlns:p14="http://schemas.microsoft.com/office/powerpoint/2010/main" val="2396790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F3E6AC-EE2A-4D92-BFD4-7D35F37B4FE2}" type="slidenum">
              <a:rPr lang="en-US" smtClean="0"/>
              <a:t>1</a:t>
            </a:fld>
            <a:endParaRPr lang="en-US"/>
          </a:p>
        </p:txBody>
      </p:sp>
    </p:spTree>
    <p:extLst>
      <p:ext uri="{BB962C8B-B14F-4D97-AF65-F5344CB8AC3E}">
        <p14:creationId xmlns:p14="http://schemas.microsoft.com/office/powerpoint/2010/main" val="241647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F3E6AC-EE2A-4D92-BFD4-7D35F37B4FE2}" type="slidenum">
              <a:rPr lang="en-US" smtClean="0"/>
              <a:t>2</a:t>
            </a:fld>
            <a:endParaRPr lang="en-US"/>
          </a:p>
        </p:txBody>
      </p:sp>
    </p:spTree>
    <p:extLst>
      <p:ext uri="{BB962C8B-B14F-4D97-AF65-F5344CB8AC3E}">
        <p14:creationId xmlns:p14="http://schemas.microsoft.com/office/powerpoint/2010/main" val="47717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F3E6AC-EE2A-4D92-BFD4-7D35F37B4FE2}" type="slidenum">
              <a:rPr lang="en-US" smtClean="0"/>
              <a:t>3</a:t>
            </a:fld>
            <a:endParaRPr lang="en-US"/>
          </a:p>
        </p:txBody>
      </p:sp>
    </p:spTree>
    <p:extLst>
      <p:ext uri="{BB962C8B-B14F-4D97-AF65-F5344CB8AC3E}">
        <p14:creationId xmlns:p14="http://schemas.microsoft.com/office/powerpoint/2010/main" val="2211471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F3E6AC-EE2A-4D92-BFD4-7D35F37B4FE2}" type="slidenum">
              <a:rPr lang="en-US" smtClean="0"/>
              <a:t>4</a:t>
            </a:fld>
            <a:endParaRPr lang="en-US"/>
          </a:p>
        </p:txBody>
      </p:sp>
    </p:spTree>
    <p:extLst>
      <p:ext uri="{BB962C8B-B14F-4D97-AF65-F5344CB8AC3E}">
        <p14:creationId xmlns:p14="http://schemas.microsoft.com/office/powerpoint/2010/main" val="29450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F3E6AC-EE2A-4D92-BFD4-7D35F37B4FE2}" type="slidenum">
              <a:rPr lang="en-US" smtClean="0"/>
              <a:t>5</a:t>
            </a:fld>
            <a:endParaRPr lang="en-US"/>
          </a:p>
        </p:txBody>
      </p:sp>
    </p:spTree>
    <p:extLst>
      <p:ext uri="{BB962C8B-B14F-4D97-AF65-F5344CB8AC3E}">
        <p14:creationId xmlns:p14="http://schemas.microsoft.com/office/powerpoint/2010/main" val="2011016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F3E6AC-EE2A-4D92-BFD4-7D35F37B4FE2}" type="slidenum">
              <a:rPr lang="en-US" smtClean="0"/>
              <a:t>14</a:t>
            </a:fld>
            <a:endParaRPr lang="en-US"/>
          </a:p>
        </p:txBody>
      </p:sp>
    </p:spTree>
    <p:extLst>
      <p:ext uri="{BB962C8B-B14F-4D97-AF65-F5344CB8AC3E}">
        <p14:creationId xmlns:p14="http://schemas.microsoft.com/office/powerpoint/2010/main" val="3150504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F3E6AC-EE2A-4D92-BFD4-7D35F37B4FE2}" type="slidenum">
              <a:rPr lang="en-US" smtClean="0"/>
              <a:t>15</a:t>
            </a:fld>
            <a:endParaRPr lang="en-US"/>
          </a:p>
        </p:txBody>
      </p:sp>
    </p:spTree>
    <p:extLst>
      <p:ext uri="{BB962C8B-B14F-4D97-AF65-F5344CB8AC3E}">
        <p14:creationId xmlns:p14="http://schemas.microsoft.com/office/powerpoint/2010/main" val="3589689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F3E6AC-EE2A-4D92-BFD4-7D35F37B4FE2}" type="slidenum">
              <a:rPr lang="en-US" smtClean="0"/>
              <a:t>16</a:t>
            </a:fld>
            <a:endParaRPr lang="en-US"/>
          </a:p>
        </p:txBody>
      </p:sp>
    </p:spTree>
    <p:extLst>
      <p:ext uri="{BB962C8B-B14F-4D97-AF65-F5344CB8AC3E}">
        <p14:creationId xmlns:p14="http://schemas.microsoft.com/office/powerpoint/2010/main" val="2696667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25800-3F15-46E1-990C-A4BA7B98FD8F}"/>
              </a:ext>
            </a:extLst>
          </p:cNvPr>
          <p:cNvSpPr>
            <a:spLocks noGrp="1"/>
          </p:cNvSpPr>
          <p:nvPr>
            <p:ph type="ctrTitle"/>
          </p:nvPr>
        </p:nvSpPr>
        <p:spPr>
          <a:xfrm>
            <a:off x="838200" y="4525345"/>
            <a:ext cx="6801320" cy="1737361"/>
          </a:xfrm>
        </p:spPr>
        <p:txBody>
          <a:bodyPr anchor="ctr" anchorCtr="0"/>
          <a:lstStyle>
            <a:lvl1pPr algn="ctr">
              <a:defRPr sz="6000"/>
            </a:lvl1pPr>
          </a:lstStyle>
          <a:p>
            <a:r>
              <a:rPr lang="en-US" noProof="0"/>
              <a:t>Click to edit Master title style</a:t>
            </a:r>
          </a:p>
        </p:txBody>
      </p:sp>
      <p:sp>
        <p:nvSpPr>
          <p:cNvPr id="3" name="Subtitle 2">
            <a:extLst>
              <a:ext uri="{FF2B5EF4-FFF2-40B4-BE49-F238E27FC236}">
                <a16:creationId xmlns:a16="http://schemas.microsoft.com/office/drawing/2014/main" id="{743F79B5-FBA1-49BD-9095-A9BB6A021A90}"/>
              </a:ext>
            </a:extLst>
          </p:cNvPr>
          <p:cNvSpPr>
            <a:spLocks noGrp="1"/>
          </p:cNvSpPr>
          <p:nvPr>
            <p:ph type="subTitle" idx="1"/>
          </p:nvPr>
        </p:nvSpPr>
        <p:spPr>
          <a:xfrm>
            <a:off x="7961256" y="4534872"/>
            <a:ext cx="3392543" cy="1737360"/>
          </a:xfrm>
        </p:spPr>
        <p:txBody>
          <a:bodyPr anchor="ctr" anchorCtr="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78607C96-5153-4190-BA97-E8AF5887796D}"/>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5" name="Footer Placeholder 4">
            <a:extLst>
              <a:ext uri="{FF2B5EF4-FFF2-40B4-BE49-F238E27FC236}">
                <a16:creationId xmlns:a16="http://schemas.microsoft.com/office/drawing/2014/main" id="{80822120-61A5-4970-B9BF-8B60825308E3}"/>
              </a:ext>
            </a:extLst>
          </p:cNvPr>
          <p:cNvSpPr>
            <a:spLocks noGrp="1"/>
          </p:cNvSpPr>
          <p:nvPr>
            <p:ph type="ftr" sz="quarter" idx="11"/>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51A66616-AA6A-422C-9360-1D12495E2185}"/>
              </a:ext>
            </a:extLst>
          </p:cNvPr>
          <p:cNvSpPr>
            <a:spLocks noGrp="1"/>
          </p:cNvSpPr>
          <p:nvPr>
            <p:ph type="sldNum" sz="quarter" idx="12"/>
          </p:nvPr>
        </p:nvSpPr>
        <p:spPr/>
        <p:txBody>
          <a:bodyPr/>
          <a:lstStyle/>
          <a:p>
            <a:fld id="{9D164B4E-BB64-4235-AA14-F42088F189EC}" type="slidenum">
              <a:rPr lang="en-US" noProof="0" smtClean="0"/>
              <a:t>‹#›</a:t>
            </a:fld>
            <a:endParaRPr lang="en-US" noProof="0"/>
          </a:p>
        </p:txBody>
      </p:sp>
    </p:spTree>
    <p:extLst>
      <p:ext uri="{BB962C8B-B14F-4D97-AF65-F5344CB8AC3E}">
        <p14:creationId xmlns:p14="http://schemas.microsoft.com/office/powerpoint/2010/main" val="3115502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CFD2-DF13-4F02-BBD5-B68B0905698E}"/>
              </a:ext>
            </a:extLst>
          </p:cNvPr>
          <p:cNvSpPr>
            <a:spLocks noGrp="1"/>
          </p:cNvSpPr>
          <p:nvPr>
            <p:ph type="title"/>
          </p:nvPr>
        </p:nvSpPr>
        <p:spPr>
          <a:xfrm>
            <a:off x="838200" y="229656"/>
            <a:ext cx="10515600" cy="3408893"/>
          </a:xfrm>
        </p:spPr>
        <p:txBody>
          <a:bodyPr anchor="t" anchorCtr="0"/>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ED78B1F9-6755-42E5-8F50-0B945D273625}"/>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4" name="Footer Placeholder 3">
            <a:extLst>
              <a:ext uri="{FF2B5EF4-FFF2-40B4-BE49-F238E27FC236}">
                <a16:creationId xmlns:a16="http://schemas.microsoft.com/office/drawing/2014/main" id="{0A0B890C-0CB4-4A98-9943-9C2257BF3EDF}"/>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05844CD-8F1F-4298-A223-C4256A6FDF26}"/>
              </a:ext>
            </a:extLst>
          </p:cNvPr>
          <p:cNvSpPr>
            <a:spLocks noGrp="1"/>
          </p:cNvSpPr>
          <p:nvPr>
            <p:ph type="sldNum" sz="quarter" idx="12"/>
          </p:nvPr>
        </p:nvSpPr>
        <p:spPr/>
        <p:txBody>
          <a:bodyPr/>
          <a:lstStyle/>
          <a:p>
            <a:fld id="{9D164B4E-BB64-4235-AA14-F42088F189EC}" type="slidenum">
              <a:rPr lang="en-US" noProof="0" smtClean="0"/>
              <a:t>‹#›</a:t>
            </a:fld>
            <a:endParaRPr lang="en-US" noProof="0"/>
          </a:p>
        </p:txBody>
      </p:sp>
      <p:sp>
        <p:nvSpPr>
          <p:cNvPr id="6" name="Content Placeholder 1">
            <a:extLst>
              <a:ext uri="{FF2B5EF4-FFF2-40B4-BE49-F238E27FC236}">
                <a16:creationId xmlns:a16="http://schemas.microsoft.com/office/drawing/2014/main" id="{F84B6337-F0FA-40DA-A205-42E63B13ADB9}"/>
              </a:ext>
            </a:extLst>
          </p:cNvPr>
          <p:cNvSpPr>
            <a:spLocks noGrp="1"/>
          </p:cNvSpPr>
          <p:nvPr>
            <p:ph idx="1" hasCustomPrompt="1"/>
          </p:nvPr>
        </p:nvSpPr>
        <p:spPr bwMode="white">
          <a:xfrm>
            <a:off x="1352550" y="6150952"/>
            <a:ext cx="9486900" cy="515492"/>
          </a:xfrm>
        </p:spPr>
        <p:txBody>
          <a:bodyPr>
            <a:normAutofit/>
          </a:bodyPr>
          <a:lstStyle>
            <a:lvl1pPr marL="0" indent="0" algn="ctr">
              <a:buNone/>
              <a:defRPr/>
            </a:lvl1pPr>
          </a:lstStyle>
          <a:p>
            <a:pPr lvl="0"/>
            <a:r>
              <a:rPr lang="en-US" sz="2000" noProof="0">
                <a:solidFill>
                  <a:schemeClr val="bg1"/>
                </a:solidFill>
              </a:rPr>
              <a:t>Edit Master text styles</a:t>
            </a:r>
          </a:p>
        </p:txBody>
      </p:sp>
    </p:spTree>
    <p:extLst>
      <p:ext uri="{BB962C8B-B14F-4D97-AF65-F5344CB8AC3E}">
        <p14:creationId xmlns:p14="http://schemas.microsoft.com/office/powerpoint/2010/main" val="2363581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 CUSTOM QUO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B1329DF-B16C-4958-8120-1F3D8DD91A3B}"/>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4" name="Footer Placeholder 3">
            <a:extLst>
              <a:ext uri="{FF2B5EF4-FFF2-40B4-BE49-F238E27FC236}">
                <a16:creationId xmlns:a16="http://schemas.microsoft.com/office/drawing/2014/main" id="{5DA38D7F-2A7C-4C62-B3BC-1DB1A460293F}"/>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E38DAFEE-0ED4-43C2-8025-5961460D8197}"/>
              </a:ext>
            </a:extLst>
          </p:cNvPr>
          <p:cNvSpPr>
            <a:spLocks noGrp="1"/>
          </p:cNvSpPr>
          <p:nvPr>
            <p:ph type="sldNum" sz="quarter" idx="12"/>
          </p:nvPr>
        </p:nvSpPr>
        <p:spPr/>
        <p:txBody>
          <a:bodyPr/>
          <a:lstStyle/>
          <a:p>
            <a:fld id="{9D164B4E-BB64-4235-AA14-F42088F189EC}" type="slidenum">
              <a:rPr lang="en-US" noProof="0" smtClean="0"/>
              <a:t>‹#›</a:t>
            </a:fld>
            <a:endParaRPr lang="en-US" noProof="0"/>
          </a:p>
        </p:txBody>
      </p:sp>
      <p:sp>
        <p:nvSpPr>
          <p:cNvPr id="7" name="Content Placeholder 6">
            <a:extLst>
              <a:ext uri="{FF2B5EF4-FFF2-40B4-BE49-F238E27FC236}">
                <a16:creationId xmlns:a16="http://schemas.microsoft.com/office/drawing/2014/main" id="{EAE23B48-0D16-412C-BC69-B41C4F2AC702}"/>
              </a:ext>
            </a:extLst>
          </p:cNvPr>
          <p:cNvSpPr>
            <a:spLocks noGrp="1"/>
          </p:cNvSpPr>
          <p:nvPr>
            <p:ph sz="quarter" idx="13" hasCustomPrompt="1"/>
          </p:nvPr>
        </p:nvSpPr>
        <p:spPr>
          <a:xfrm>
            <a:off x="838200" y="5784726"/>
            <a:ext cx="10515600" cy="365125"/>
          </a:xfrm>
        </p:spPr>
        <p:txBody>
          <a:bodyPr>
            <a:normAutofit/>
          </a:bodyPr>
          <a:lstStyle>
            <a:lvl1pPr marL="0" indent="0" algn="r">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noProof="0"/>
              <a:t>Add Author/Writer Here</a:t>
            </a:r>
          </a:p>
        </p:txBody>
      </p:sp>
      <p:sp>
        <p:nvSpPr>
          <p:cNvPr id="8" name="Title 7">
            <a:extLst>
              <a:ext uri="{FF2B5EF4-FFF2-40B4-BE49-F238E27FC236}">
                <a16:creationId xmlns:a16="http://schemas.microsoft.com/office/drawing/2014/main" id="{06D0385B-605F-4AEB-B2CD-DA707D355265}"/>
              </a:ext>
            </a:extLst>
          </p:cNvPr>
          <p:cNvSpPr>
            <a:spLocks noGrp="1"/>
          </p:cNvSpPr>
          <p:nvPr>
            <p:ph type="title"/>
          </p:nvPr>
        </p:nvSpPr>
        <p:spPr>
          <a:xfrm>
            <a:off x="838200" y="365125"/>
            <a:ext cx="10515600" cy="5335879"/>
          </a:xfrm>
        </p:spPr>
        <p:txBody>
          <a:bodyPr/>
          <a:lstStyle>
            <a:lvl1pPr algn="ctr">
              <a:defRPr/>
            </a:lvl1pPr>
          </a:lstStyle>
          <a:p>
            <a:r>
              <a:rPr lang="en-US" noProof="0"/>
              <a:t>Click to edit Master title style</a:t>
            </a:r>
          </a:p>
        </p:txBody>
      </p:sp>
    </p:spTree>
    <p:extLst>
      <p:ext uri="{BB962C8B-B14F-4D97-AF65-F5344CB8AC3E}">
        <p14:creationId xmlns:p14="http://schemas.microsoft.com/office/powerpoint/2010/main" val="1225157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607C96-5153-4190-BA97-E8AF5887796D}"/>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5" name="Footer Placeholder 4">
            <a:extLst>
              <a:ext uri="{FF2B5EF4-FFF2-40B4-BE49-F238E27FC236}">
                <a16:creationId xmlns:a16="http://schemas.microsoft.com/office/drawing/2014/main" id="{80822120-61A5-4970-B9BF-8B60825308E3}"/>
              </a:ext>
            </a:extLst>
          </p:cNvPr>
          <p:cNvSpPr>
            <a:spLocks noGrp="1"/>
          </p:cNvSpPr>
          <p:nvPr>
            <p:ph type="ftr" sz="quarter" idx="11"/>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51A66616-AA6A-422C-9360-1D12495E2185}"/>
              </a:ext>
            </a:extLst>
          </p:cNvPr>
          <p:cNvSpPr>
            <a:spLocks noGrp="1"/>
          </p:cNvSpPr>
          <p:nvPr>
            <p:ph type="sldNum" sz="quarter" idx="12"/>
          </p:nvPr>
        </p:nvSpPr>
        <p:spPr/>
        <p:txBody>
          <a:bodyPr/>
          <a:lstStyle/>
          <a:p>
            <a:fld id="{9D164B4E-BB64-4235-AA14-F42088F189EC}" type="slidenum">
              <a:rPr lang="en-US" noProof="0" smtClean="0"/>
              <a:t>‹#›</a:t>
            </a:fld>
            <a:endParaRPr lang="en-US" noProof="0"/>
          </a:p>
        </p:txBody>
      </p:sp>
      <p:sp>
        <p:nvSpPr>
          <p:cNvPr id="7" name="Title 6">
            <a:extLst>
              <a:ext uri="{FF2B5EF4-FFF2-40B4-BE49-F238E27FC236}">
                <a16:creationId xmlns:a16="http://schemas.microsoft.com/office/drawing/2014/main" id="{7588C331-B180-41FC-8DD2-82D2B1615AB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75955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 Quote">
    <p:spTree>
      <p:nvGrpSpPr>
        <p:cNvPr id="1" name=""/>
        <p:cNvGrpSpPr/>
        <p:nvPr/>
      </p:nvGrpSpPr>
      <p:grpSpPr>
        <a:xfrm>
          <a:off x="0" y="0"/>
          <a:ext cx="0" cy="0"/>
          <a:chOff x="0" y="0"/>
          <a:chExt cx="0" cy="0"/>
        </a:xfrm>
      </p:grpSpPr>
      <p:sp>
        <p:nvSpPr>
          <p:cNvPr id="6" name="Content Placeholder 8">
            <a:extLst>
              <a:ext uri="{FF2B5EF4-FFF2-40B4-BE49-F238E27FC236}">
                <a16:creationId xmlns:a16="http://schemas.microsoft.com/office/drawing/2014/main" id="{9BBF8640-DE64-4B60-867F-0CBE26BD00A0}"/>
              </a:ext>
            </a:extLst>
          </p:cNvPr>
          <p:cNvSpPr>
            <a:spLocks noGrp="1"/>
          </p:cNvSpPr>
          <p:nvPr>
            <p:ph idx="1" hasCustomPrompt="1"/>
          </p:nvPr>
        </p:nvSpPr>
        <p:spPr bwMode="white">
          <a:xfrm>
            <a:off x="2365864" y="6114929"/>
            <a:ext cx="9486900" cy="435466"/>
          </a:xfrm>
        </p:spPr>
        <p:txBody>
          <a:bodyPr>
            <a:normAutofit/>
          </a:bodyPr>
          <a:lstStyle>
            <a:lvl1pPr algn="r">
              <a:defRPr i="0"/>
            </a:lvl1pPr>
          </a:lstStyle>
          <a:p>
            <a:pPr marL="0" lvl="0" indent="0" algn="r">
              <a:buNone/>
            </a:pPr>
            <a:r>
              <a:rPr lang="en-US" sz="2000" i="1" noProof="0">
                <a:solidFill>
                  <a:schemeClr val="bg1"/>
                </a:solidFill>
                <a:cs typeface="Segoe UI" panose="020B0502040204020203" pitchFamily="34" charset="0"/>
              </a:rPr>
              <a:t>Edit Master text styles</a:t>
            </a:r>
          </a:p>
          <a:p>
            <a:pPr marL="0" lvl="1" indent="0" algn="r">
              <a:buNone/>
            </a:pPr>
            <a:r>
              <a:rPr lang="en-US" sz="2000" i="1" noProof="0">
                <a:solidFill>
                  <a:schemeClr val="bg1"/>
                </a:solidFill>
                <a:cs typeface="Segoe UI" panose="020B0502040204020203" pitchFamily="34" charset="0"/>
              </a:rPr>
              <a:t>Second level</a:t>
            </a:r>
          </a:p>
        </p:txBody>
      </p:sp>
      <p:sp>
        <p:nvSpPr>
          <p:cNvPr id="11" name="Title 10">
            <a:extLst>
              <a:ext uri="{FF2B5EF4-FFF2-40B4-BE49-F238E27FC236}">
                <a16:creationId xmlns:a16="http://schemas.microsoft.com/office/drawing/2014/main" id="{D0D19A04-6F0F-4BFC-8AD6-19F13EE1006A}"/>
              </a:ext>
            </a:extLst>
          </p:cNvPr>
          <p:cNvSpPr>
            <a:spLocks noGrp="1"/>
          </p:cNvSpPr>
          <p:nvPr>
            <p:ph type="title"/>
          </p:nvPr>
        </p:nvSpPr>
        <p:spPr>
          <a:xfrm>
            <a:off x="327511" y="149470"/>
            <a:ext cx="5838825" cy="6456912"/>
          </a:xfrm>
        </p:spPr>
        <p:txBody>
          <a:bodyPr/>
          <a:lstStyle/>
          <a:p>
            <a:r>
              <a:rPr lang="en-US" noProof="0"/>
              <a:t>Click to edit Master title style</a:t>
            </a:r>
          </a:p>
        </p:txBody>
      </p:sp>
    </p:spTree>
    <p:extLst>
      <p:ext uri="{BB962C8B-B14F-4D97-AF65-F5344CB8AC3E}">
        <p14:creationId xmlns:p14="http://schemas.microsoft.com/office/powerpoint/2010/main" val="61258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Centere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E9B749-F2BE-45BB-B34D-42D465670D73}"/>
              </a:ext>
            </a:extLst>
          </p:cNvPr>
          <p:cNvSpPr>
            <a:spLocks noGrp="1"/>
          </p:cNvSpPr>
          <p:nvPr>
            <p:ph idx="1" hasCustomPrompt="1"/>
          </p:nvPr>
        </p:nvSpPr>
        <p:spPr>
          <a:xfrm>
            <a:off x="1352550" y="4629150"/>
            <a:ext cx="9486900" cy="63481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217F2E03-8BBF-4A9C-A004-C3807BB5A7F1}"/>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5" name="Footer Placeholder 4">
            <a:extLst>
              <a:ext uri="{FF2B5EF4-FFF2-40B4-BE49-F238E27FC236}">
                <a16:creationId xmlns:a16="http://schemas.microsoft.com/office/drawing/2014/main" id="{886C8BC3-3FA7-4F23-B793-4F5DA2082820}"/>
              </a:ext>
            </a:extLst>
          </p:cNvPr>
          <p:cNvSpPr>
            <a:spLocks noGrp="1"/>
          </p:cNvSpPr>
          <p:nvPr>
            <p:ph type="ftr" sz="quarter" idx="11"/>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E7CEF240-DD06-4F27-8707-2E6A53497AA1}"/>
              </a:ext>
            </a:extLst>
          </p:cNvPr>
          <p:cNvSpPr>
            <a:spLocks noGrp="1"/>
          </p:cNvSpPr>
          <p:nvPr>
            <p:ph type="sldNum" sz="quarter" idx="12"/>
          </p:nvPr>
        </p:nvSpPr>
        <p:spPr/>
        <p:txBody>
          <a:bodyPr/>
          <a:lstStyle/>
          <a:p>
            <a:fld id="{9D164B4E-BB64-4235-AA14-F42088F189EC}" type="slidenum">
              <a:rPr lang="en-US" noProof="0" smtClean="0"/>
              <a:t>‹#›</a:t>
            </a:fld>
            <a:endParaRPr lang="en-US" noProof="0"/>
          </a:p>
        </p:txBody>
      </p:sp>
      <p:sp>
        <p:nvSpPr>
          <p:cNvPr id="2" name="Title 1">
            <a:extLst>
              <a:ext uri="{FF2B5EF4-FFF2-40B4-BE49-F238E27FC236}">
                <a16:creationId xmlns:a16="http://schemas.microsoft.com/office/drawing/2014/main" id="{0A6EB33C-1430-4381-BC10-3C6BC5D2A866}"/>
              </a:ext>
            </a:extLst>
          </p:cNvPr>
          <p:cNvSpPr>
            <a:spLocks noGrp="1"/>
          </p:cNvSpPr>
          <p:nvPr>
            <p:ph type="title"/>
          </p:nvPr>
        </p:nvSpPr>
        <p:spPr>
          <a:xfrm>
            <a:off x="1352550" y="1476375"/>
            <a:ext cx="9486900" cy="2628900"/>
          </a:xfrm>
        </p:spPr>
        <p:txBody>
          <a:bodyPr anchor="t" anchorCtr="0"/>
          <a:lstStyle>
            <a:lvl1pPr algn="ctr">
              <a:defRPr i="0">
                <a:solidFill>
                  <a:schemeClr val="tx1"/>
                </a:solidFill>
              </a:defRPr>
            </a:lvl1pPr>
          </a:lstStyle>
          <a:p>
            <a:r>
              <a:rPr lang="en-US" noProof="0"/>
              <a:t>Click to edit Master title style</a:t>
            </a:r>
          </a:p>
        </p:txBody>
      </p:sp>
    </p:spTree>
    <p:extLst>
      <p:ext uri="{BB962C8B-B14F-4D97-AF65-F5344CB8AC3E}">
        <p14:creationId xmlns:p14="http://schemas.microsoft.com/office/powerpoint/2010/main" val="387672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ttom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BF3B-53AB-4D7D-9C4D-42E1E229B767}"/>
              </a:ext>
            </a:extLst>
          </p:cNvPr>
          <p:cNvSpPr>
            <a:spLocks noGrp="1"/>
          </p:cNvSpPr>
          <p:nvPr>
            <p:ph type="title"/>
          </p:nvPr>
        </p:nvSpPr>
        <p:spPr>
          <a:xfrm>
            <a:off x="838200" y="850900"/>
            <a:ext cx="10515600" cy="19296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FD185FE0-A783-42CA-BED0-EFB6F49640F8}"/>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5" name="Slide Number Placeholder 4">
            <a:extLst>
              <a:ext uri="{FF2B5EF4-FFF2-40B4-BE49-F238E27FC236}">
                <a16:creationId xmlns:a16="http://schemas.microsoft.com/office/drawing/2014/main" id="{DFC15A3E-54C3-4563-B93A-9E56494A7105}"/>
              </a:ext>
            </a:extLst>
          </p:cNvPr>
          <p:cNvSpPr>
            <a:spLocks noGrp="1"/>
          </p:cNvSpPr>
          <p:nvPr>
            <p:ph type="sldNum" sz="quarter" idx="12"/>
          </p:nvPr>
        </p:nvSpPr>
        <p:spPr/>
        <p:txBody>
          <a:bodyPr/>
          <a:lstStyle/>
          <a:p>
            <a:fld id="{9D164B4E-BB64-4235-AA14-F42088F189EC}" type="slidenum">
              <a:rPr lang="en-US" noProof="0" smtClean="0"/>
              <a:t>‹#›</a:t>
            </a:fld>
            <a:endParaRPr lang="en-US" noProof="0"/>
          </a:p>
        </p:txBody>
      </p:sp>
      <p:sp>
        <p:nvSpPr>
          <p:cNvPr id="9" name="Content Placeholder 8">
            <a:extLst>
              <a:ext uri="{FF2B5EF4-FFF2-40B4-BE49-F238E27FC236}">
                <a16:creationId xmlns:a16="http://schemas.microsoft.com/office/drawing/2014/main" id="{CB9ECD06-D58A-422E-8343-17796E698613}"/>
              </a:ext>
            </a:extLst>
          </p:cNvPr>
          <p:cNvSpPr>
            <a:spLocks noGrp="1"/>
          </p:cNvSpPr>
          <p:nvPr>
            <p:ph sz="quarter" idx="13" hasCustomPrompt="1"/>
          </p:nvPr>
        </p:nvSpPr>
        <p:spPr>
          <a:xfrm>
            <a:off x="1931381" y="5918200"/>
            <a:ext cx="9515475" cy="438150"/>
          </a:xfrm>
        </p:spPr>
        <p:txBody>
          <a:bodyPr>
            <a:noAutofit/>
          </a:bodyPr>
          <a:lstStyle>
            <a:lvl1pPr marL="0" indent="0" algn="r">
              <a:buNone/>
              <a:defRPr sz="2000">
                <a:latin typeface="+mn-lt"/>
              </a:defRPr>
            </a:lvl1pPr>
            <a:lvl2pPr marL="457200" indent="0" algn="r">
              <a:buNone/>
              <a:defRPr sz="2000">
                <a:latin typeface="+mn-lt"/>
              </a:defRPr>
            </a:lvl2pPr>
            <a:lvl3pPr marL="914400" indent="0" algn="r">
              <a:buNone/>
              <a:defRPr sz="2000">
                <a:latin typeface="+mn-lt"/>
              </a:defRPr>
            </a:lvl3pPr>
            <a:lvl4pPr marL="1371600" indent="0" algn="r">
              <a:buNone/>
              <a:defRPr sz="2000">
                <a:latin typeface="+mn-lt"/>
              </a:defRPr>
            </a:lvl4pPr>
            <a:lvl5pPr marL="1828800" indent="0" algn="r">
              <a:buNone/>
              <a:defRPr sz="2000">
                <a:latin typeface="+mn-lt"/>
              </a:defRPr>
            </a:lvl5pPr>
          </a:lstStyle>
          <a:p>
            <a:pPr lvl="0"/>
            <a:r>
              <a:rPr lang="en-US" noProof="0"/>
              <a:t>Edit Master text styles</a:t>
            </a:r>
          </a:p>
        </p:txBody>
      </p:sp>
    </p:spTree>
    <p:extLst>
      <p:ext uri="{BB962C8B-B14F-4D97-AF65-F5344CB8AC3E}">
        <p14:creationId xmlns:p14="http://schemas.microsoft.com/office/powerpoint/2010/main" val="3397416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ott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A89E-076E-497A-A4CE-93C75C166880}"/>
              </a:ext>
            </a:extLst>
          </p:cNvPr>
          <p:cNvSpPr>
            <a:spLocks noGrp="1"/>
          </p:cNvSpPr>
          <p:nvPr>
            <p:ph type="title"/>
          </p:nvPr>
        </p:nvSpPr>
        <p:spPr>
          <a:xfrm>
            <a:off x="361949" y="3825024"/>
            <a:ext cx="11391499" cy="2096880"/>
          </a:xfrm>
        </p:spPr>
        <p:txBody>
          <a:bodyPr/>
          <a:lstStyle>
            <a:lvl1pPr algn="r">
              <a:defRPr/>
            </a:lvl1pPr>
          </a:lstStyle>
          <a:p>
            <a:r>
              <a:rPr lang="en-US" noProof="0"/>
              <a:t>Click to edit Master title style</a:t>
            </a:r>
          </a:p>
        </p:txBody>
      </p:sp>
      <p:sp>
        <p:nvSpPr>
          <p:cNvPr id="3" name="Date Placeholder 2">
            <a:extLst>
              <a:ext uri="{FF2B5EF4-FFF2-40B4-BE49-F238E27FC236}">
                <a16:creationId xmlns:a16="http://schemas.microsoft.com/office/drawing/2014/main" id="{5710B449-15E4-41C1-A0BD-6916BD2B1CAF}"/>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4" name="Footer Placeholder 3">
            <a:extLst>
              <a:ext uri="{FF2B5EF4-FFF2-40B4-BE49-F238E27FC236}">
                <a16:creationId xmlns:a16="http://schemas.microsoft.com/office/drawing/2014/main" id="{300FF690-36F7-4631-8284-EB23B592E5BB}"/>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4050B4F-6E15-4AA2-9669-EE44D3A5B44A}"/>
              </a:ext>
            </a:extLst>
          </p:cNvPr>
          <p:cNvSpPr>
            <a:spLocks noGrp="1"/>
          </p:cNvSpPr>
          <p:nvPr>
            <p:ph type="sldNum" sz="quarter" idx="12"/>
          </p:nvPr>
        </p:nvSpPr>
        <p:spPr/>
        <p:txBody>
          <a:bodyPr/>
          <a:lstStyle/>
          <a:p>
            <a:fld id="{9D164B4E-BB64-4235-AA14-F42088F189EC}" type="slidenum">
              <a:rPr lang="en-US" noProof="0" smtClean="0"/>
              <a:t>‹#›</a:t>
            </a:fld>
            <a:endParaRPr lang="en-US" noProof="0"/>
          </a:p>
        </p:txBody>
      </p:sp>
      <p:sp>
        <p:nvSpPr>
          <p:cNvPr id="6" name="Content Placeholder 1">
            <a:extLst>
              <a:ext uri="{FF2B5EF4-FFF2-40B4-BE49-F238E27FC236}">
                <a16:creationId xmlns:a16="http://schemas.microsoft.com/office/drawing/2014/main" id="{73C8662D-2189-4802-AEE5-20470C02D13E}"/>
              </a:ext>
            </a:extLst>
          </p:cNvPr>
          <p:cNvSpPr>
            <a:spLocks noGrp="1"/>
          </p:cNvSpPr>
          <p:nvPr>
            <p:ph idx="1" hasCustomPrompt="1"/>
          </p:nvPr>
        </p:nvSpPr>
        <p:spPr bwMode="white">
          <a:xfrm>
            <a:off x="2199874" y="5927196"/>
            <a:ext cx="9486900" cy="474294"/>
          </a:xfrm>
          <a:ln>
            <a:noFill/>
          </a:ln>
        </p:spPr>
        <p:txBody>
          <a:bodyPr>
            <a:normAutofit/>
          </a:bodyPr>
          <a:lstStyle>
            <a:lvl1pPr algn="r">
              <a:defRPr/>
            </a:lvl1pPr>
          </a:lstStyle>
          <a:p>
            <a:pPr lvl="0" algn="r"/>
            <a:r>
              <a:rPr lang="en-US" sz="2000" noProof="0">
                <a:solidFill>
                  <a:schemeClr val="bg1"/>
                </a:solidFill>
              </a:rPr>
              <a:t>Edit Master text styles</a:t>
            </a:r>
          </a:p>
          <a:p>
            <a:pPr lvl="1" algn="r"/>
            <a:r>
              <a:rPr lang="en-US" sz="2000" noProof="0">
                <a:solidFill>
                  <a:schemeClr val="bg1"/>
                </a:solidFill>
              </a:rPr>
              <a:t>Second level</a:t>
            </a:r>
          </a:p>
        </p:txBody>
      </p:sp>
    </p:spTree>
    <p:extLst>
      <p:ext uri="{BB962C8B-B14F-4D97-AF65-F5344CB8AC3E}">
        <p14:creationId xmlns:p14="http://schemas.microsoft.com/office/powerpoint/2010/main" val="183876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op Subtitle Bott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6786-C55B-4499-B117-765B616E6F1E}"/>
              </a:ext>
            </a:extLst>
          </p:cNvPr>
          <p:cNvSpPr>
            <a:spLocks noGrp="1"/>
          </p:cNvSpPr>
          <p:nvPr>
            <p:ph type="title"/>
          </p:nvPr>
        </p:nvSpPr>
        <p:spPr>
          <a:xfrm>
            <a:off x="190499" y="288393"/>
            <a:ext cx="11772899" cy="1492782"/>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1779DCA2-4B74-4315-832D-46FA2360EA06}"/>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5" name="Slide Number Placeholder 4">
            <a:extLst>
              <a:ext uri="{FF2B5EF4-FFF2-40B4-BE49-F238E27FC236}">
                <a16:creationId xmlns:a16="http://schemas.microsoft.com/office/drawing/2014/main" id="{72B348AC-EF4F-4C4C-B8BB-FE76E2A7E35D}"/>
              </a:ext>
            </a:extLst>
          </p:cNvPr>
          <p:cNvSpPr>
            <a:spLocks noGrp="1"/>
          </p:cNvSpPr>
          <p:nvPr>
            <p:ph type="sldNum" sz="quarter" idx="12"/>
          </p:nvPr>
        </p:nvSpPr>
        <p:spPr/>
        <p:txBody>
          <a:bodyPr/>
          <a:lstStyle/>
          <a:p>
            <a:fld id="{9D164B4E-BB64-4235-AA14-F42088F189EC}" type="slidenum">
              <a:rPr lang="en-US" noProof="0" smtClean="0"/>
              <a:t>‹#›</a:t>
            </a:fld>
            <a:endParaRPr lang="en-US" noProof="0"/>
          </a:p>
        </p:txBody>
      </p:sp>
      <p:sp>
        <p:nvSpPr>
          <p:cNvPr id="9" name="Content Placeholder 8">
            <a:extLst>
              <a:ext uri="{FF2B5EF4-FFF2-40B4-BE49-F238E27FC236}">
                <a16:creationId xmlns:a16="http://schemas.microsoft.com/office/drawing/2014/main" id="{F2170172-F7C2-49C7-9A19-1829816338FE}"/>
              </a:ext>
            </a:extLst>
          </p:cNvPr>
          <p:cNvSpPr>
            <a:spLocks noGrp="1"/>
          </p:cNvSpPr>
          <p:nvPr>
            <p:ph sz="quarter" idx="13" hasCustomPrompt="1"/>
          </p:nvPr>
        </p:nvSpPr>
        <p:spPr>
          <a:xfrm>
            <a:off x="4743450" y="6265863"/>
            <a:ext cx="7153275" cy="455612"/>
          </a:xfrm>
        </p:spPr>
        <p:txBody>
          <a:bodyPr>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a:t>Edit Master text styles</a:t>
            </a:r>
          </a:p>
        </p:txBody>
      </p:sp>
    </p:spTree>
    <p:extLst>
      <p:ext uri="{BB962C8B-B14F-4D97-AF65-F5344CB8AC3E}">
        <p14:creationId xmlns:p14="http://schemas.microsoft.com/office/powerpoint/2010/main" val="12319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op and Sub Bott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6272-9C66-4BAF-ADB2-BB960F5703AC}"/>
              </a:ext>
            </a:extLst>
          </p:cNvPr>
          <p:cNvSpPr>
            <a:spLocks noGrp="1"/>
          </p:cNvSpPr>
          <p:nvPr>
            <p:ph type="title"/>
          </p:nvPr>
        </p:nvSpPr>
        <p:spPr>
          <a:xfrm>
            <a:off x="764927" y="285749"/>
            <a:ext cx="10588873" cy="3011365"/>
          </a:xfrm>
        </p:spPr>
        <p:txBody>
          <a:bodyPr anchor="t" anchorCtr="0"/>
          <a:lstStyle/>
          <a:p>
            <a:r>
              <a:rPr lang="en-US" noProof="0"/>
              <a:t>Click to edit Master title style</a:t>
            </a:r>
          </a:p>
        </p:txBody>
      </p:sp>
      <p:sp>
        <p:nvSpPr>
          <p:cNvPr id="3" name="Date Placeholder 2">
            <a:extLst>
              <a:ext uri="{FF2B5EF4-FFF2-40B4-BE49-F238E27FC236}">
                <a16:creationId xmlns:a16="http://schemas.microsoft.com/office/drawing/2014/main" id="{8C1F3AE6-2CF4-4F8E-9A91-243A57993666}"/>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9" name="Content Placeholder 8">
            <a:extLst>
              <a:ext uri="{FF2B5EF4-FFF2-40B4-BE49-F238E27FC236}">
                <a16:creationId xmlns:a16="http://schemas.microsoft.com/office/drawing/2014/main" id="{D0BEF955-A913-4A15-AB41-00128DC34D5B}"/>
              </a:ext>
            </a:extLst>
          </p:cNvPr>
          <p:cNvSpPr>
            <a:spLocks noGrp="1"/>
          </p:cNvSpPr>
          <p:nvPr>
            <p:ph sz="quarter" idx="13" hasCustomPrompt="1"/>
          </p:nvPr>
        </p:nvSpPr>
        <p:spPr>
          <a:xfrm>
            <a:off x="2238375" y="6169024"/>
            <a:ext cx="9505950" cy="365125"/>
          </a:xfrm>
        </p:spPr>
        <p:txBody>
          <a:bodyPr>
            <a:noAutofit/>
          </a:bodyPr>
          <a:lstStyle>
            <a:lvl1pPr marL="0" indent="0" algn="r">
              <a:buNone/>
              <a:defRPr sz="2000"/>
            </a:lvl1pPr>
            <a:lvl2pPr marL="457200" indent="0" algn="r">
              <a:buNone/>
              <a:defRPr sz="2000"/>
            </a:lvl2pPr>
            <a:lvl3pPr marL="914400" indent="0" algn="r">
              <a:buNone/>
              <a:defRPr sz="2000"/>
            </a:lvl3pPr>
            <a:lvl4pPr marL="1371600" indent="0" algn="r">
              <a:buNone/>
              <a:defRPr sz="2000"/>
            </a:lvl4pPr>
            <a:lvl5pPr marL="1828800" indent="0" algn="r">
              <a:buNone/>
              <a:defRPr sz="2000"/>
            </a:lvl5pPr>
          </a:lstStyle>
          <a:p>
            <a:pPr lvl="0"/>
            <a:r>
              <a:rPr lang="en-US" noProof="0"/>
              <a:t>Edit Master text styles</a:t>
            </a:r>
          </a:p>
        </p:txBody>
      </p:sp>
    </p:spTree>
    <p:extLst>
      <p:ext uri="{BB962C8B-B14F-4D97-AF65-F5344CB8AC3E}">
        <p14:creationId xmlns:p14="http://schemas.microsoft.com/office/powerpoint/2010/main" val="88698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enter 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ABF6-BCBB-4979-A429-A8C53EAF4D16}"/>
              </a:ext>
            </a:extLst>
          </p:cNvPr>
          <p:cNvSpPr>
            <a:spLocks noGrp="1"/>
          </p:cNvSpPr>
          <p:nvPr>
            <p:ph type="title"/>
          </p:nvPr>
        </p:nvSpPr>
        <p:spPr>
          <a:xfrm>
            <a:off x="588781" y="365125"/>
            <a:ext cx="11014435" cy="3616325"/>
          </a:xfrm>
        </p:spPr>
        <p:txBody>
          <a:bodyPr anchor="t" anchorCtr="0"/>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B7940B77-ABE7-4DC7-A608-AB1779437C8C}"/>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
        <p:nvSpPr>
          <p:cNvPr id="4" name="Footer Placeholder 3">
            <a:extLst>
              <a:ext uri="{FF2B5EF4-FFF2-40B4-BE49-F238E27FC236}">
                <a16:creationId xmlns:a16="http://schemas.microsoft.com/office/drawing/2014/main" id="{54FD022E-97C1-4D08-B1C8-18C6109D0F5C}"/>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A0B26426-C17F-4D34-BD4F-CE33FA0E936B}"/>
              </a:ext>
            </a:extLst>
          </p:cNvPr>
          <p:cNvSpPr>
            <a:spLocks noGrp="1"/>
          </p:cNvSpPr>
          <p:nvPr>
            <p:ph type="sldNum" sz="quarter" idx="12"/>
          </p:nvPr>
        </p:nvSpPr>
        <p:spPr/>
        <p:txBody>
          <a:bodyPr/>
          <a:lstStyle/>
          <a:p>
            <a:fld id="{9D164B4E-BB64-4235-AA14-F42088F189EC}" type="slidenum">
              <a:rPr lang="en-US" noProof="0" smtClean="0"/>
              <a:t>‹#›</a:t>
            </a:fld>
            <a:endParaRPr lang="en-US" noProof="0"/>
          </a:p>
        </p:txBody>
      </p:sp>
      <p:sp>
        <p:nvSpPr>
          <p:cNvPr id="9" name="Content Placeholder 8">
            <a:extLst>
              <a:ext uri="{FF2B5EF4-FFF2-40B4-BE49-F238E27FC236}">
                <a16:creationId xmlns:a16="http://schemas.microsoft.com/office/drawing/2014/main" id="{89B21A59-00E0-403F-9E1E-43C43756FD4D}"/>
              </a:ext>
            </a:extLst>
          </p:cNvPr>
          <p:cNvSpPr>
            <a:spLocks noGrp="1"/>
          </p:cNvSpPr>
          <p:nvPr>
            <p:ph sz="quarter" idx="13" hasCustomPrompt="1"/>
          </p:nvPr>
        </p:nvSpPr>
        <p:spPr>
          <a:xfrm>
            <a:off x="1352550" y="6154738"/>
            <a:ext cx="9486900" cy="365125"/>
          </a:xfrm>
        </p:spPr>
        <p:txBody>
          <a:bodyPr>
            <a:no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noProof="0"/>
              <a:t>Edit Master text styles</a:t>
            </a:r>
          </a:p>
        </p:txBody>
      </p:sp>
    </p:spTree>
    <p:extLst>
      <p:ext uri="{BB962C8B-B14F-4D97-AF65-F5344CB8AC3E}">
        <p14:creationId xmlns:p14="http://schemas.microsoft.com/office/powerpoint/2010/main" val="52892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AF8F-58B2-467F-936E-70379C1AF661}"/>
              </a:ext>
            </a:extLst>
          </p:cNvPr>
          <p:cNvSpPr>
            <a:spLocks noGrp="1"/>
          </p:cNvSpPr>
          <p:nvPr>
            <p:ph type="title"/>
          </p:nvPr>
        </p:nvSpPr>
        <p:spPr>
          <a:xfrm>
            <a:off x="838200" y="168241"/>
            <a:ext cx="10515600" cy="3184559"/>
          </a:xfrm>
        </p:spPr>
        <p:txBody>
          <a:bodyPr anchor="t" anchorCtr="0"/>
          <a:lstStyle>
            <a:lvl1pPr algn="ctr">
              <a:defRPr/>
            </a:lvl1pPr>
          </a:lstStyle>
          <a:p>
            <a:r>
              <a:rPr lang="en-US" noProof="0"/>
              <a:t>Click to edit Master title style</a:t>
            </a:r>
          </a:p>
        </p:txBody>
      </p:sp>
      <p:sp>
        <p:nvSpPr>
          <p:cNvPr id="6" name="Content Placeholder 1">
            <a:extLst>
              <a:ext uri="{FF2B5EF4-FFF2-40B4-BE49-F238E27FC236}">
                <a16:creationId xmlns:a16="http://schemas.microsoft.com/office/drawing/2014/main" id="{137D3DA5-DEEF-48AD-9A16-584B27F8F84A}"/>
              </a:ext>
            </a:extLst>
          </p:cNvPr>
          <p:cNvSpPr>
            <a:spLocks noGrp="1"/>
          </p:cNvSpPr>
          <p:nvPr>
            <p:ph idx="1" hasCustomPrompt="1"/>
          </p:nvPr>
        </p:nvSpPr>
        <p:spPr bwMode="white">
          <a:xfrm>
            <a:off x="6286500" y="6264341"/>
            <a:ext cx="5686425" cy="593660"/>
          </a:xfrm>
        </p:spPr>
        <p:txBody>
          <a:bodyPr>
            <a:normAutofit/>
          </a:bodyPr>
          <a:lstStyle>
            <a:lvl1pPr algn="r">
              <a:defRPr/>
            </a:lvl1pPr>
          </a:lstStyle>
          <a:p>
            <a:pPr lvl="0"/>
            <a:r>
              <a:rPr lang="en-US" sz="2000" noProof="0">
                <a:solidFill>
                  <a:schemeClr val="bg1"/>
                </a:solidFill>
              </a:rPr>
              <a:t>Edit Master text styles</a:t>
            </a:r>
          </a:p>
          <a:p>
            <a:pPr lvl="1"/>
            <a:r>
              <a:rPr lang="en-US" sz="2000" noProof="0">
                <a:solidFill>
                  <a:schemeClr val="bg1"/>
                </a:solidFill>
              </a:rPr>
              <a:t>Second level</a:t>
            </a:r>
          </a:p>
        </p:txBody>
      </p:sp>
      <p:sp>
        <p:nvSpPr>
          <p:cNvPr id="3" name="Date Placeholder 2">
            <a:extLst>
              <a:ext uri="{FF2B5EF4-FFF2-40B4-BE49-F238E27FC236}">
                <a16:creationId xmlns:a16="http://schemas.microsoft.com/office/drawing/2014/main" id="{63E7DB53-9696-4FC5-8680-97ED3448C88A}"/>
              </a:ext>
            </a:extLst>
          </p:cNvPr>
          <p:cNvSpPr>
            <a:spLocks noGrp="1"/>
          </p:cNvSpPr>
          <p:nvPr>
            <p:ph type="dt" sz="half" idx="10"/>
          </p:nvPr>
        </p:nvSpPr>
        <p:spPr/>
        <p:txBody>
          <a:bodyPr/>
          <a:lstStyle/>
          <a:p>
            <a:fld id="{9DFC1990-AB65-4FBE-A312-E5143B2D7FBA}" type="datetimeFigureOut">
              <a:rPr lang="en-US" noProof="0" smtClean="0"/>
              <a:t>7/16/2025</a:t>
            </a:fld>
            <a:endParaRPr lang="en-US" noProof="0"/>
          </a:p>
        </p:txBody>
      </p:sp>
    </p:spTree>
    <p:extLst>
      <p:ext uri="{BB962C8B-B14F-4D97-AF65-F5344CB8AC3E}">
        <p14:creationId xmlns:p14="http://schemas.microsoft.com/office/powerpoint/2010/main" val="282324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A7392F-E7D2-4A39-807C-4C1FA9A6B1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B3A378D9-08E4-41E7-939E-2E0E01EBB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042F172-C3C6-4A0C-97B7-CF180AF1F4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C1990-AB65-4FBE-A312-E5143B2D7FBA}" type="datetimeFigureOut">
              <a:rPr lang="en-US" noProof="0" smtClean="0"/>
              <a:t>7/16/2025</a:t>
            </a:fld>
            <a:endParaRPr lang="en-US" noProof="0"/>
          </a:p>
        </p:txBody>
      </p:sp>
      <p:sp>
        <p:nvSpPr>
          <p:cNvPr id="5" name="Footer Placeholder 4">
            <a:extLst>
              <a:ext uri="{FF2B5EF4-FFF2-40B4-BE49-F238E27FC236}">
                <a16:creationId xmlns:a16="http://schemas.microsoft.com/office/drawing/2014/main" id="{29726816-EA09-41F0-A09E-B1EAD73271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noProof="0"/>
              <a:t>Add a Footer</a:t>
            </a:r>
          </a:p>
        </p:txBody>
      </p:sp>
      <p:sp>
        <p:nvSpPr>
          <p:cNvPr id="6" name="Slide Number Placeholder 5">
            <a:extLst>
              <a:ext uri="{FF2B5EF4-FFF2-40B4-BE49-F238E27FC236}">
                <a16:creationId xmlns:a16="http://schemas.microsoft.com/office/drawing/2014/main" id="{50563D7D-8BF2-4394-9E04-BAABFC04C2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164B4E-BB64-4235-AA14-F42088F189EC}" type="slidenum">
              <a:rPr lang="en-US" noProof="0" smtClean="0"/>
              <a:t>‹#›</a:t>
            </a:fld>
            <a:endParaRPr lang="en-US" noProof="0"/>
          </a:p>
        </p:txBody>
      </p:sp>
    </p:spTree>
    <p:extLst>
      <p:ext uri="{BB962C8B-B14F-4D97-AF65-F5344CB8AC3E}">
        <p14:creationId xmlns:p14="http://schemas.microsoft.com/office/powerpoint/2010/main" val="2107319882"/>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hyperlink" Target="https://www.cgiar.org/news-events/news/ai-sparks-a-new-agricultural-revolution-in-the-global-south/" TargetMode="External"/><Relationship Id="rId13" Type="http://schemas.openxmlformats.org/officeDocument/2006/relationships/hyperlink" Target="https://www.nist.gov/publications/artificial-intelligence-fraud-detection" TargetMode="External"/><Relationship Id="rId18" Type="http://schemas.openxmlformats.org/officeDocument/2006/relationships/hyperlink" Target="https://futureoflife.org/open-letter/pause-giant-ai-experiments/" TargetMode="External"/><Relationship Id="rId3" Type="http://schemas.openxmlformats.org/officeDocument/2006/relationships/hyperlink" Target="https://www.who.int/news/item/18-01-2024-who-releases-ai-ethics-and-governance-guidance-for-large-multi-modal-models" TargetMode="External"/><Relationship Id="rId7" Type="http://schemas.openxmlformats.org/officeDocument/2006/relationships/hyperlink" Target="https://www.who.int/publications/i/item/9789240029200" TargetMode="External"/><Relationship Id="rId12" Type="http://schemas.openxmlformats.org/officeDocument/2006/relationships/hyperlink" Target="https://www.brookings.edu/articles/the-ethics-of-ai-generated-content/" TargetMode="External"/><Relationship Id="rId17" Type="http://schemas.openxmlformats.org/officeDocument/2006/relationships/hyperlink" Target="https://www.mckinsey.com/business-functions/operations/our-insights/how-ai-is-transforming-manufacturing" TargetMode="External"/><Relationship Id="rId2" Type="http://schemas.openxmlformats.org/officeDocument/2006/relationships/hyperlink" Target="https://www.europarl.europa.eu/cmsdata/196377/AI" TargetMode="External"/><Relationship Id="rId16" Type="http://schemas.openxmlformats.org/officeDocument/2006/relationships/hyperlink" Target="https://www.oecd.org/governance/ai-in-the-public-sector/" TargetMode="External"/><Relationship Id="rId1" Type="http://schemas.openxmlformats.org/officeDocument/2006/relationships/slideLayout" Target="../slideLayouts/slideLayout9.xml"/><Relationship Id="rId6" Type="http://schemas.openxmlformats.org/officeDocument/2006/relationships/hyperlink" Target="https://www.nasa.gov/organizations/ocio/dt/ai/2024-ai-use-cases/" TargetMode="External"/><Relationship Id="rId11" Type="http://schemas.openxmlformats.org/officeDocument/2006/relationships/hyperlink" Target="https://unhabitat.org/topic/artificial-intelligence" TargetMode="External"/><Relationship Id="rId5" Type="http://schemas.openxmlformats.org/officeDocument/2006/relationships/hyperlink" Target="https://www.reedsmith.com/en/perspectives/ai-in-entertainment-and-media/2023/06/ai-ethics" TargetMode="External"/><Relationship Id="rId15" Type="http://schemas.openxmlformats.org/officeDocument/2006/relationships/hyperlink" Target="https://www2.deloitte.com/us/en/pages/consumer-business/articles/ai-in-retail.html" TargetMode="External"/><Relationship Id="rId10" Type="http://schemas.openxmlformats.org/officeDocument/2006/relationships/hyperlink" Target="https://www.imf.org/en/Publications/fandd/issues/2023/09/AI-reverberations-across-finance" TargetMode="External"/><Relationship Id="rId4" Type="http://schemas.openxmlformats.org/officeDocument/2006/relationships/hyperlink" Target="https://www.govloop.com/community/blog/ai-and-the-public-sector-navigating-ethics-and-innovation-by-2030/" TargetMode="External"/><Relationship Id="rId9" Type="http://schemas.openxmlformats.org/officeDocument/2006/relationships/hyperlink" Target="https://www.nasa.gov/directorates/spacetech/ai-use-cases-in-space-exploration" TargetMode="External"/><Relationship Id="rId14" Type="http://schemas.openxmlformats.org/officeDocument/2006/relationships/hyperlink" Target="https://www.technologyreview.com/2023/05/01/1072187/ai-blockchain-convergen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2C792-936D-4B4D-BAA1-39B609046296}"/>
              </a:ext>
            </a:extLst>
          </p:cNvPr>
          <p:cNvSpPr>
            <a:spLocks noGrp="1"/>
          </p:cNvSpPr>
          <p:nvPr>
            <p:ph type="ctrTitle"/>
          </p:nvPr>
        </p:nvSpPr>
        <p:spPr>
          <a:xfrm>
            <a:off x="77409" y="-228600"/>
            <a:ext cx="4912033" cy="3578087"/>
          </a:xfrm>
        </p:spPr>
        <p:txBody>
          <a:bodyPr>
            <a:normAutofit/>
          </a:bodyPr>
          <a:lstStyle/>
          <a:p>
            <a:pPr algn="l">
              <a:lnSpc>
                <a:spcPts val="4900"/>
              </a:lnSpc>
            </a:pPr>
            <a:r>
              <a:rPr lang="en-US" sz="3600" b="1">
                <a:latin typeface="Times New Roman" panose="02020603050405020304" pitchFamily="18" charset="0"/>
                <a:ea typeface="Barlow Bold" pitchFamily="34" charset="-122"/>
                <a:cs typeface="Times New Roman" panose="02020603050405020304" pitchFamily="18" charset="0"/>
              </a:rPr>
              <a:t>Understanding the Ethical Dimensions of Artificial Intelligence</a:t>
            </a:r>
            <a:endParaRPr lang="en-US" sz="360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A2C1EC0-BDC8-41DC-A622-271C07FB051C}"/>
              </a:ext>
            </a:extLst>
          </p:cNvPr>
          <p:cNvSpPr>
            <a:spLocks noGrp="1"/>
          </p:cNvSpPr>
          <p:nvPr>
            <p:ph type="subTitle" idx="1"/>
          </p:nvPr>
        </p:nvSpPr>
        <p:spPr>
          <a:xfrm>
            <a:off x="77409" y="5702227"/>
            <a:ext cx="5517847" cy="775494"/>
          </a:xfrm>
        </p:spPr>
        <p:txBody>
          <a:bodyPr>
            <a:normAutofit/>
          </a:bodyPr>
          <a:lstStyle/>
          <a:p>
            <a:r>
              <a:rPr lang="en-US" sz="1500"/>
              <a:t>By: Michel Garcia, Hashim Sayed </a:t>
            </a:r>
            <a:r>
              <a:rPr lang="en-US" sz="1500" err="1"/>
              <a:t>Hoosini</a:t>
            </a:r>
            <a:r>
              <a:rPr lang="en-US" sz="1500"/>
              <a:t>, Miguel Mora</a:t>
            </a:r>
          </a:p>
        </p:txBody>
      </p:sp>
      <p:pic>
        <p:nvPicPr>
          <p:cNvPr id="4" name="Image 0" descr="preencoded.png"/>
          <p:cNvPicPr>
            <a:picLocks noChangeAspect="1"/>
          </p:cNvPicPr>
          <p:nvPr/>
        </p:nvPicPr>
        <p:blipFill>
          <a:blip r:embed="rId3"/>
          <a:srcRect t="2983" r="2" b="16509"/>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F47BD769-C538-40F5-0984-17D3CB241A60}"/>
              </a:ext>
            </a:extLst>
          </p:cNvPr>
          <p:cNvSpPr txBox="1"/>
          <p:nvPr/>
        </p:nvSpPr>
        <p:spPr>
          <a:xfrm>
            <a:off x="229589" y="4932482"/>
            <a:ext cx="6150864" cy="389466"/>
          </a:xfrm>
          <a:prstGeom prst="rect">
            <a:avLst/>
          </a:prstGeom>
          <a:noFill/>
        </p:spPr>
        <p:txBody>
          <a:bodyPr wrap="square">
            <a:spAutoFit/>
          </a:bodyPr>
          <a:lstStyle/>
          <a:p>
            <a:pPr>
              <a:lnSpc>
                <a:spcPct val="120000"/>
              </a:lnSpc>
            </a:pPr>
            <a:r>
              <a:rPr lang="en-US" sz="1800"/>
              <a:t>Course: ITAI 2372</a:t>
            </a:r>
          </a:p>
        </p:txBody>
      </p:sp>
      <p:sp>
        <p:nvSpPr>
          <p:cNvPr id="9" name="TextBox 8">
            <a:extLst>
              <a:ext uri="{FF2B5EF4-FFF2-40B4-BE49-F238E27FC236}">
                <a16:creationId xmlns:a16="http://schemas.microsoft.com/office/drawing/2014/main" id="{0B0D8591-5F2C-A472-A797-102292810A76}"/>
              </a:ext>
            </a:extLst>
          </p:cNvPr>
          <p:cNvSpPr txBox="1"/>
          <p:nvPr/>
        </p:nvSpPr>
        <p:spPr>
          <a:xfrm>
            <a:off x="229589" y="5403261"/>
            <a:ext cx="2303836" cy="369332"/>
          </a:xfrm>
          <a:prstGeom prst="rect">
            <a:avLst/>
          </a:prstGeom>
          <a:noFill/>
        </p:spPr>
        <p:txBody>
          <a:bodyPr wrap="none" rtlCol="0">
            <a:spAutoFit/>
          </a:bodyPr>
          <a:lstStyle/>
          <a:p>
            <a:r>
              <a:rPr lang="en-US"/>
              <a:t>Date: 07/16/2025</a:t>
            </a:r>
          </a:p>
        </p:txBody>
      </p:sp>
    </p:spTree>
    <p:extLst>
      <p:ext uri="{BB962C8B-B14F-4D97-AF65-F5344CB8AC3E}">
        <p14:creationId xmlns:p14="http://schemas.microsoft.com/office/powerpoint/2010/main" val="2462431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1" name="Rectangle 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2173E-0B7B-DE9A-C133-B2A266E87880}"/>
              </a:ext>
            </a:extLst>
          </p:cNvPr>
          <p:cNvSpPr>
            <a:spLocks noGrp="1"/>
          </p:cNvSpPr>
          <p:nvPr>
            <p:ph type="title"/>
          </p:nvPr>
        </p:nvSpPr>
        <p:spPr>
          <a:xfrm>
            <a:off x="1043631" y="873940"/>
            <a:ext cx="4928291" cy="1035781"/>
          </a:xfrm>
        </p:spPr>
        <p:txBody>
          <a:bodyPr vert="horz" lIns="91440" tIns="45720" rIns="91440" bIns="45720" rtlCol="0" anchor="ctr">
            <a:normAutofit/>
          </a:bodyPr>
          <a:lstStyle/>
          <a:p>
            <a:pPr algn="l"/>
            <a:r>
              <a:rPr lang="en-US" sz="3300"/>
              <a:t> Data Privacy in Retail</a:t>
            </a:r>
          </a:p>
        </p:txBody>
      </p:sp>
      <p:sp>
        <p:nvSpPr>
          <p:cNvPr id="3" name="Content Placeholder 2">
            <a:extLst>
              <a:ext uri="{FF2B5EF4-FFF2-40B4-BE49-F238E27FC236}">
                <a16:creationId xmlns:a16="http://schemas.microsoft.com/office/drawing/2014/main" id="{D623A65F-88B7-64F1-943B-03514445F173}"/>
              </a:ext>
            </a:extLst>
          </p:cNvPr>
          <p:cNvSpPr>
            <a:spLocks noGrp="1"/>
          </p:cNvSpPr>
          <p:nvPr>
            <p:ph idx="1"/>
          </p:nvPr>
        </p:nvSpPr>
        <p:spPr>
          <a:xfrm>
            <a:off x="1045029" y="2524721"/>
            <a:ext cx="4991629" cy="3677123"/>
          </a:xfrm>
        </p:spPr>
        <p:txBody>
          <a:bodyPr vert="horz" lIns="91440" tIns="45720" rIns="91440" bIns="45720" rtlCol="0" anchor="ctr">
            <a:normAutofit/>
          </a:bodyPr>
          <a:lstStyle/>
          <a:p>
            <a:pPr algn="l"/>
            <a:r>
              <a:rPr lang="en-US" sz="1800"/>
              <a:t>AI personalizes shopping, forecasts demand, and optimizes inventory, while also monitoring customer behavior and nudging customers toward preferred choices. </a:t>
            </a:r>
          </a:p>
          <a:p>
            <a:pPr algn="l"/>
            <a:r>
              <a:rPr lang="en-US" sz="1800"/>
              <a:t>Ethical questions arise around consumer manipulation, data consent, and labor automation. </a:t>
            </a:r>
          </a:p>
          <a:p>
            <a:pPr algn="l"/>
            <a:r>
              <a:rPr lang="en-US" sz="1800"/>
              <a:t>Responsible retail AI should protect privacy and support fair labor practices.</a:t>
            </a:r>
            <a:br>
              <a:rPr lang="en-US" sz="1800"/>
            </a:br>
            <a:endParaRPr lang="en-US" sz="1800"/>
          </a:p>
        </p:txBody>
      </p:sp>
      <p:pic>
        <p:nvPicPr>
          <p:cNvPr id="7" name="Picture 6" descr="People in a room with a display of smart watches&#10;&#10;AI-generated content may be incorrect.">
            <a:extLst>
              <a:ext uri="{FF2B5EF4-FFF2-40B4-BE49-F238E27FC236}">
                <a16:creationId xmlns:a16="http://schemas.microsoft.com/office/drawing/2014/main" id="{79D29111-D7F1-E200-4891-7B082671D375}"/>
              </a:ext>
            </a:extLst>
          </p:cNvPr>
          <p:cNvPicPr>
            <a:picLocks noChangeAspect="1"/>
          </p:cNvPicPr>
          <p:nvPr/>
        </p:nvPicPr>
        <p:blipFill>
          <a:blip r:embed="rId2"/>
          <a:srcRect t="1366" b="6745"/>
          <a:stretch>
            <a:fillRect/>
          </a:stretch>
        </p:blipFill>
        <p:spPr>
          <a:xfrm>
            <a:off x="6788383" y="613147"/>
            <a:ext cx="4565417" cy="5593443"/>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198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5B133-C687-CE12-E4A6-3A74E9135089}"/>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gn="l"/>
            <a:r>
              <a:rPr lang="en-US" sz="4200"/>
              <a:t>Transparency in Government &amp; Public sector</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516B05-E0BF-62C6-2EDD-CF0734694F9D}"/>
              </a:ext>
            </a:extLst>
          </p:cNvPr>
          <p:cNvSpPr>
            <a:spLocks noGrp="1"/>
          </p:cNvSpPr>
          <p:nvPr>
            <p:ph idx="1"/>
          </p:nvPr>
        </p:nvSpPr>
        <p:spPr>
          <a:xfrm>
            <a:off x="640080" y="2872899"/>
            <a:ext cx="4243589" cy="3320668"/>
          </a:xfrm>
        </p:spPr>
        <p:txBody>
          <a:bodyPr vert="horz" lIns="91440" tIns="45720" rIns="91440" bIns="45720" rtlCol="0">
            <a:normAutofit/>
          </a:bodyPr>
          <a:lstStyle/>
          <a:p>
            <a:pPr marL="342900" algn="l"/>
            <a:r>
              <a:rPr lang="en-US" sz="1700"/>
              <a:t>AI supports public service delivery, disaster response, and resource allocation. </a:t>
            </a:r>
          </a:p>
          <a:p>
            <a:pPr marL="342900" algn="l"/>
            <a:r>
              <a:rPr lang="en-US" sz="1700"/>
              <a:t>Deployment can establish bureaucratic obscurity, algorithmic bias in welfare or legal decisions, and surveillance.</a:t>
            </a:r>
          </a:p>
          <a:p>
            <a:pPr marL="342900" algn="l"/>
            <a:r>
              <a:rPr lang="en-US" sz="1700"/>
              <a:t> Governments must ensure transparency, due process, and citizen oversight.</a:t>
            </a:r>
            <a:br>
              <a:rPr lang="en-US" sz="1700"/>
            </a:br>
            <a:endParaRPr lang="en-US" sz="1700"/>
          </a:p>
          <a:p>
            <a:pPr algn="l"/>
            <a:endParaRPr lang="en-US" sz="1700"/>
          </a:p>
        </p:txBody>
      </p:sp>
      <p:pic>
        <p:nvPicPr>
          <p:cNvPr id="4" name="Content Placeholder 4" descr="Digital security concept 3d">
            <a:extLst>
              <a:ext uri="{FF2B5EF4-FFF2-40B4-BE49-F238E27FC236}">
                <a16:creationId xmlns:a16="http://schemas.microsoft.com/office/drawing/2014/main" id="{0B426DDA-618D-2F42-F846-E98935D7861D}"/>
              </a:ext>
            </a:extLst>
          </p:cNvPr>
          <p:cNvPicPr>
            <a:picLocks noChangeAspect="1"/>
          </p:cNvPicPr>
          <p:nvPr/>
        </p:nvPicPr>
        <p:blipFill>
          <a:blip r:embed="rId2"/>
          <a:srcRect l="21388" r="22191"/>
          <a:stretch>
            <a:fillRect/>
          </a:stretch>
        </p:blipFill>
        <p:spPr bwMode="white">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3745313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A29E-CEF4-8880-21A2-C5731210E9EC}"/>
              </a:ext>
            </a:extLst>
          </p:cNvPr>
          <p:cNvSpPr>
            <a:spLocks noGrp="1"/>
          </p:cNvSpPr>
          <p:nvPr>
            <p:ph type="title"/>
          </p:nvPr>
        </p:nvSpPr>
        <p:spPr>
          <a:xfrm>
            <a:off x="838201" y="365125"/>
            <a:ext cx="5251316" cy="1807305"/>
          </a:xfrm>
        </p:spPr>
        <p:txBody>
          <a:bodyPr vert="horz" lIns="91440" tIns="45720" rIns="91440" bIns="45720" rtlCol="0" anchor="ctr">
            <a:normAutofit fontScale="90000"/>
          </a:bodyPr>
          <a:lstStyle/>
          <a:p>
            <a:pPr algn="l"/>
            <a:r>
              <a:rPr lang="en-US"/>
              <a:t>Job Displacement in Manufacturing </a:t>
            </a:r>
          </a:p>
        </p:txBody>
      </p:sp>
      <p:sp>
        <p:nvSpPr>
          <p:cNvPr id="3" name="Content Placeholder 2">
            <a:extLst>
              <a:ext uri="{FF2B5EF4-FFF2-40B4-BE49-F238E27FC236}">
                <a16:creationId xmlns:a16="http://schemas.microsoft.com/office/drawing/2014/main" id="{48E11A83-EBD2-8423-4F0B-F71BA717F956}"/>
              </a:ext>
            </a:extLst>
          </p:cNvPr>
          <p:cNvSpPr>
            <a:spLocks noGrp="1"/>
          </p:cNvSpPr>
          <p:nvPr>
            <p:ph idx="1"/>
          </p:nvPr>
        </p:nvSpPr>
        <p:spPr>
          <a:xfrm>
            <a:off x="838200" y="2333297"/>
            <a:ext cx="4619621" cy="3843666"/>
          </a:xfrm>
        </p:spPr>
        <p:txBody>
          <a:bodyPr vert="horz" lIns="91440" tIns="45720" rIns="91440" bIns="45720" rtlCol="0" anchor="t">
            <a:normAutofit/>
          </a:bodyPr>
          <a:lstStyle/>
          <a:p>
            <a:pPr marL="342900" indent="-342900" algn="l"/>
            <a:r>
              <a:rPr lang="en-US" sz="2000">
                <a:latin typeface="Verdana"/>
                <a:ea typeface="Verdana"/>
                <a:cs typeface="Times New Roman"/>
              </a:rPr>
              <a:t>AI enhances automation, predictive maintenance, and safety, but displaces workers and alters labor dynamics. </a:t>
            </a:r>
            <a:endParaRPr lang="en-US">
              <a:latin typeface="Verdana"/>
              <a:ea typeface="Verdana"/>
              <a:cs typeface="Times New Roman"/>
            </a:endParaRPr>
          </a:p>
          <a:p>
            <a:pPr marL="342900" indent="-342900" algn="l"/>
            <a:r>
              <a:rPr lang="en-US" sz="2000">
                <a:latin typeface="Verdana"/>
                <a:ea typeface="Verdana"/>
                <a:cs typeface="Times New Roman"/>
              </a:rPr>
              <a:t>Ethical concerns include job displacement without adequate reskilling and the potential for worker surveillance. </a:t>
            </a:r>
          </a:p>
          <a:p>
            <a:pPr marL="342900" indent="-342900" algn="l"/>
            <a:r>
              <a:rPr lang="en-US" sz="2000">
                <a:latin typeface="Verdana"/>
                <a:ea typeface="Verdana"/>
                <a:cs typeface="Times New Roman"/>
              </a:rPr>
              <a:t>Responsible adoption involves labor-inclusive planning and human-centered design.</a:t>
            </a:r>
            <a:br>
              <a:rPr lang="en-US" sz="2000"/>
            </a:br>
            <a:endParaRPr lang="en-US" sz="2000">
              <a:ea typeface="Verdana"/>
            </a:endParaRPr>
          </a:p>
          <a:p>
            <a:pPr marL="0" algn="l"/>
            <a:endParaRPr lang="en-US" sz="2000"/>
          </a:p>
        </p:txBody>
      </p:sp>
      <p:pic>
        <p:nvPicPr>
          <p:cNvPr id="4" name="Image 0" descr="preencoded.png">
            <a:extLst>
              <a:ext uri="{FF2B5EF4-FFF2-40B4-BE49-F238E27FC236}">
                <a16:creationId xmlns:a16="http://schemas.microsoft.com/office/drawing/2014/main" id="{C521721F-DE82-5E70-2CB4-AA6F78AF853E}"/>
              </a:ext>
            </a:extLst>
          </p:cNvPr>
          <p:cNvPicPr>
            <a:picLocks noChangeAspect="1"/>
          </p:cNvPicPr>
          <p:nvPr/>
        </p:nvPicPr>
        <p:blipFill>
          <a:blip r:embed="rId2"/>
          <a:srcRect l="13053"/>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851286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2A12A-080C-7301-5112-FCB528D47AAE}"/>
              </a:ext>
            </a:extLst>
          </p:cNvPr>
          <p:cNvSpPr>
            <a:spLocks noGrp="1"/>
          </p:cNvSpPr>
          <p:nvPr>
            <p:ph type="title"/>
          </p:nvPr>
        </p:nvSpPr>
        <p:spPr>
          <a:xfrm>
            <a:off x="7320466" y="609600"/>
            <a:ext cx="4140014" cy="1330839"/>
          </a:xfrm>
        </p:spPr>
        <p:txBody>
          <a:bodyPr vert="horz" lIns="91440" tIns="45720" rIns="91440" bIns="45720" rtlCol="0" anchor="ctr">
            <a:normAutofit/>
          </a:bodyPr>
          <a:lstStyle/>
          <a:p>
            <a:pPr algn="l"/>
            <a:r>
              <a:rPr lang="en-US" sz="2800"/>
              <a:t>AI and AGI (Artificial General Intelligence) </a:t>
            </a:r>
          </a:p>
        </p:txBody>
      </p:sp>
      <p:pic>
        <p:nvPicPr>
          <p:cNvPr id="4" name="Picture 3" descr="Robot operating a machine">
            <a:extLst>
              <a:ext uri="{FF2B5EF4-FFF2-40B4-BE49-F238E27FC236}">
                <a16:creationId xmlns:a16="http://schemas.microsoft.com/office/drawing/2014/main" id="{11D234BB-71EF-051B-7AD9-678CD79E569D}"/>
              </a:ext>
            </a:extLst>
          </p:cNvPr>
          <p:cNvPicPr>
            <a:picLocks noChangeAspect="1"/>
          </p:cNvPicPr>
          <p:nvPr/>
        </p:nvPicPr>
        <p:blipFill>
          <a:blip r:embed="rId2"/>
          <a:srcRect l="11690" r="11071" b="1"/>
          <a:stretch>
            <a:fillRect/>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9A121AB1-8CD2-3F92-0470-6166C69B30BD}"/>
              </a:ext>
            </a:extLst>
          </p:cNvPr>
          <p:cNvSpPr>
            <a:spLocks noGrp="1"/>
          </p:cNvSpPr>
          <p:nvPr>
            <p:ph idx="1"/>
          </p:nvPr>
        </p:nvSpPr>
        <p:spPr>
          <a:xfrm>
            <a:off x="7320465" y="2194102"/>
            <a:ext cx="4140013" cy="3908586"/>
          </a:xfrm>
        </p:spPr>
        <p:txBody>
          <a:bodyPr vert="horz" lIns="91440" tIns="45720" rIns="91440" bIns="45720" rtlCol="0">
            <a:normAutofit/>
          </a:bodyPr>
          <a:lstStyle/>
          <a:p>
            <a:pPr marL="342900" algn="l"/>
            <a:r>
              <a:rPr lang="en-US" sz="1900"/>
              <a:t>AGI represents a frontier with undefined capabilities and uncertain impact. </a:t>
            </a:r>
          </a:p>
          <a:p>
            <a:pPr marL="342900" algn="l"/>
            <a:r>
              <a:rPr lang="en-US" sz="1900"/>
              <a:t>Evolution raises profound ethical questions: whose values guide it, can it be controlled, and what happens when its goals depart from human intentions?</a:t>
            </a:r>
          </a:p>
          <a:p>
            <a:pPr marL="342900" algn="l"/>
            <a:r>
              <a:rPr lang="en-US" sz="1900"/>
              <a:t> Governance for AGI must be global, proactive, and morally pluralistic.</a:t>
            </a:r>
          </a:p>
        </p:txBody>
      </p:sp>
    </p:spTree>
    <p:extLst>
      <p:ext uri="{BB962C8B-B14F-4D97-AF65-F5344CB8AC3E}">
        <p14:creationId xmlns:p14="http://schemas.microsoft.com/office/powerpoint/2010/main" val="4124699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que 4">
            <a:extLst>
              <a:ext uri="{FF2B5EF4-FFF2-40B4-BE49-F238E27FC236}">
                <a16:creationId xmlns:a16="http://schemas.microsoft.com/office/drawing/2014/main" id="{AC5200D4-8B2A-41A9-B189-2F439370ED13}"/>
              </a:ext>
              <a:ext uri="{C183D7F6-B498-43B3-948B-1728B52AA6E4}">
                <adec:decorative xmlns:adec="http://schemas.microsoft.com/office/drawing/2017/decorative" val="1"/>
              </a:ext>
            </a:extLst>
          </p:cNvPr>
          <p:cNvSpPr/>
          <p:nvPr/>
        </p:nvSpPr>
        <p:spPr bwMode="black">
          <a:xfrm>
            <a:off x="163582" y="2116206"/>
            <a:ext cx="3941280" cy="819149"/>
          </a:xfrm>
          <a:prstGeom prst="plaque">
            <a:avLst/>
          </a:prstGeom>
          <a:solidFill>
            <a:schemeClr val="bg2">
              <a:lumMod val="9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aque 10">
            <a:extLst>
              <a:ext uri="{FF2B5EF4-FFF2-40B4-BE49-F238E27FC236}">
                <a16:creationId xmlns:a16="http://schemas.microsoft.com/office/drawing/2014/main" id="{19C54DCD-61F7-AABF-2330-4AC7AE5EF325}"/>
              </a:ext>
              <a:ext uri="{C183D7F6-B498-43B3-948B-1728B52AA6E4}">
                <adec:decorative xmlns:adec="http://schemas.microsoft.com/office/drawing/2017/decorative" val="1"/>
              </a:ext>
            </a:extLst>
          </p:cNvPr>
          <p:cNvSpPr/>
          <p:nvPr/>
        </p:nvSpPr>
        <p:spPr bwMode="black">
          <a:xfrm>
            <a:off x="4104862" y="2116205"/>
            <a:ext cx="3941280" cy="819149"/>
          </a:xfrm>
          <a:prstGeom prst="plaque">
            <a:avLst/>
          </a:prstGeom>
          <a:solidFill>
            <a:schemeClr val="bg2">
              <a:lumMod val="9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aque 11">
            <a:extLst>
              <a:ext uri="{FF2B5EF4-FFF2-40B4-BE49-F238E27FC236}">
                <a16:creationId xmlns:a16="http://schemas.microsoft.com/office/drawing/2014/main" id="{354577F9-4FA1-09ED-2144-63682A39BCD6}"/>
              </a:ext>
              <a:ext uri="{C183D7F6-B498-43B3-948B-1728B52AA6E4}">
                <adec:decorative xmlns:adec="http://schemas.microsoft.com/office/drawing/2017/decorative" val="1"/>
              </a:ext>
            </a:extLst>
          </p:cNvPr>
          <p:cNvSpPr/>
          <p:nvPr/>
        </p:nvSpPr>
        <p:spPr bwMode="black">
          <a:xfrm>
            <a:off x="8046142" y="2116205"/>
            <a:ext cx="4145858" cy="819149"/>
          </a:xfrm>
          <a:prstGeom prst="plaque">
            <a:avLst/>
          </a:prstGeom>
          <a:solidFill>
            <a:schemeClr val="bg2">
              <a:lumMod val="9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0">
            <a:extLst>
              <a:ext uri="{FF2B5EF4-FFF2-40B4-BE49-F238E27FC236}">
                <a16:creationId xmlns:a16="http://schemas.microsoft.com/office/drawing/2014/main" id="{8CFE1E46-9F98-B798-FD0B-B9A1BA8D6B49}"/>
              </a:ext>
            </a:extLst>
          </p:cNvPr>
          <p:cNvSpPr/>
          <p:nvPr/>
        </p:nvSpPr>
        <p:spPr>
          <a:xfrm>
            <a:off x="163582" y="1186088"/>
            <a:ext cx="9052798" cy="620078"/>
          </a:xfrm>
          <a:prstGeom prst="rect">
            <a:avLst/>
          </a:prstGeom>
          <a:noFill/>
          <a:ln/>
        </p:spPr>
        <p:txBody>
          <a:bodyPr wrap="none" lIns="0" tIns="0" rIns="0" bIns="0" rtlCol="0" anchor="t"/>
          <a:lstStyle/>
          <a:p>
            <a:pPr marL="0" indent="0" algn="l">
              <a:lnSpc>
                <a:spcPts val="4850"/>
              </a:lnSpc>
              <a:buNone/>
            </a:pPr>
            <a:r>
              <a:rPr lang="en-US" sz="3900">
                <a:latin typeface="Roboto Slab" pitchFamily="34" charset="0"/>
                <a:ea typeface="Roboto Slab" pitchFamily="34" charset="-122"/>
                <a:cs typeface="Roboto Slab" pitchFamily="34" charset="-120"/>
              </a:rPr>
              <a:t>Technologies Driving Ethical Tensions</a:t>
            </a:r>
            <a:endParaRPr lang="en-US" sz="3900"/>
          </a:p>
        </p:txBody>
      </p:sp>
      <p:sp>
        <p:nvSpPr>
          <p:cNvPr id="14" name="Text 2">
            <a:extLst>
              <a:ext uri="{FF2B5EF4-FFF2-40B4-BE49-F238E27FC236}">
                <a16:creationId xmlns:a16="http://schemas.microsoft.com/office/drawing/2014/main" id="{FCD9C74E-BA1D-742B-2378-1EC976813EC9}"/>
              </a:ext>
            </a:extLst>
          </p:cNvPr>
          <p:cNvSpPr/>
          <p:nvPr/>
        </p:nvSpPr>
        <p:spPr>
          <a:xfrm>
            <a:off x="163582" y="4008001"/>
            <a:ext cx="3950851" cy="1905238"/>
          </a:xfrm>
          <a:prstGeom prst="rect">
            <a:avLst/>
          </a:prstGeom>
          <a:noFill/>
          <a:ln/>
        </p:spPr>
        <p:txBody>
          <a:bodyPr wrap="square" lIns="0" tIns="0" rIns="0" bIns="0" rtlCol="0" anchor="t"/>
          <a:lstStyle/>
          <a:p>
            <a:pPr marL="0" indent="0" algn="l">
              <a:lnSpc>
                <a:spcPts val="2500"/>
              </a:lnSpc>
              <a:buNone/>
            </a:pPr>
            <a:r>
              <a:rPr lang="en-US" sz="1550">
                <a:solidFill>
                  <a:srgbClr val="15213F"/>
                </a:solidFill>
                <a:latin typeface="Roboto" pitchFamily="34" charset="0"/>
                <a:ea typeface="Roboto" pitchFamily="34" charset="-122"/>
                <a:cs typeface="Roboto" pitchFamily="34" charset="-120"/>
              </a:rPr>
              <a:t>Natural Language Processing (NLP) is used in platforms like YouTube and Twitter to detect hate speech and misinformation. However, these systems must balance content filtering with freedom of speech and avoid cultural or linguistic biases.</a:t>
            </a:r>
            <a:endParaRPr lang="en-US" sz="1550"/>
          </a:p>
        </p:txBody>
      </p:sp>
      <p:sp>
        <p:nvSpPr>
          <p:cNvPr id="15" name="Text 4">
            <a:extLst>
              <a:ext uri="{FF2B5EF4-FFF2-40B4-BE49-F238E27FC236}">
                <a16:creationId xmlns:a16="http://schemas.microsoft.com/office/drawing/2014/main" id="{DA8A78E6-C817-8F10-B26A-58B8A3985D0F}"/>
              </a:ext>
            </a:extLst>
          </p:cNvPr>
          <p:cNvSpPr/>
          <p:nvPr/>
        </p:nvSpPr>
        <p:spPr>
          <a:xfrm>
            <a:off x="4276229" y="3922647"/>
            <a:ext cx="3386841" cy="2080588"/>
          </a:xfrm>
          <a:prstGeom prst="rect">
            <a:avLst/>
          </a:prstGeom>
          <a:noFill/>
          <a:ln/>
        </p:spPr>
        <p:txBody>
          <a:bodyPr wrap="square" lIns="0" tIns="0" rIns="0" bIns="0" rtlCol="0" anchor="t"/>
          <a:lstStyle/>
          <a:p>
            <a:pPr marL="0" indent="0" algn="l">
              <a:lnSpc>
                <a:spcPts val="2500"/>
              </a:lnSpc>
              <a:buNone/>
            </a:pPr>
            <a:r>
              <a:rPr lang="en-US" sz="1550">
                <a:solidFill>
                  <a:srgbClr val="15213F"/>
                </a:solidFill>
                <a:latin typeface="Roboto" pitchFamily="34" charset="0"/>
                <a:ea typeface="Roboto" pitchFamily="34" charset="-122"/>
                <a:cs typeface="Roboto" pitchFamily="34" charset="-120"/>
              </a:rPr>
              <a:t>Convolutional Neural Networks (CNNs) power facial recognition technologies used in surveillance and law enforcement. These systems can misidentify individuals, especially from minority groups, raising ethical concerns about racial profiling and abuse of power.</a:t>
            </a:r>
            <a:endParaRPr lang="en-US" sz="1550"/>
          </a:p>
        </p:txBody>
      </p:sp>
      <p:sp>
        <p:nvSpPr>
          <p:cNvPr id="16" name="Text 6">
            <a:extLst>
              <a:ext uri="{FF2B5EF4-FFF2-40B4-BE49-F238E27FC236}">
                <a16:creationId xmlns:a16="http://schemas.microsoft.com/office/drawing/2014/main" id="{D8808F14-529F-AA3D-55DE-24B505DEA4F4}"/>
              </a:ext>
            </a:extLst>
          </p:cNvPr>
          <p:cNvSpPr/>
          <p:nvPr/>
        </p:nvSpPr>
        <p:spPr>
          <a:xfrm>
            <a:off x="8143645" y="3922647"/>
            <a:ext cx="3884773" cy="1905238"/>
          </a:xfrm>
          <a:prstGeom prst="rect">
            <a:avLst/>
          </a:prstGeom>
          <a:noFill/>
          <a:ln/>
        </p:spPr>
        <p:txBody>
          <a:bodyPr wrap="square" lIns="0" tIns="0" rIns="0" bIns="0" rtlCol="0" anchor="t"/>
          <a:lstStyle/>
          <a:p>
            <a:pPr marL="0" indent="0" algn="l">
              <a:lnSpc>
                <a:spcPts val="2500"/>
              </a:lnSpc>
              <a:buNone/>
            </a:pPr>
            <a:r>
              <a:rPr lang="en-US" sz="1550">
                <a:solidFill>
                  <a:srgbClr val="15213F"/>
                </a:solidFill>
                <a:latin typeface="Roboto" pitchFamily="34" charset="0"/>
                <a:ea typeface="Roboto" pitchFamily="34" charset="-122"/>
                <a:cs typeface="Roboto" pitchFamily="34" charset="-120"/>
              </a:rPr>
              <a:t>Many modern AI models, such as deep neural networks, are considered black boxes. Their lack of transparency makes it difficult to understand or justify decisions, which is problematic in sensitive fields like healthcare or criminal justice.</a:t>
            </a:r>
            <a:endParaRPr lang="en-US" sz="1550"/>
          </a:p>
        </p:txBody>
      </p:sp>
      <p:sp>
        <p:nvSpPr>
          <p:cNvPr id="17" name="Text 1">
            <a:extLst>
              <a:ext uri="{FF2B5EF4-FFF2-40B4-BE49-F238E27FC236}">
                <a16:creationId xmlns:a16="http://schemas.microsoft.com/office/drawing/2014/main" id="{2DDB6E6B-BA0B-98C5-182F-39BB231D9EA0}"/>
              </a:ext>
            </a:extLst>
          </p:cNvPr>
          <p:cNvSpPr/>
          <p:nvPr/>
        </p:nvSpPr>
        <p:spPr>
          <a:xfrm>
            <a:off x="236774" y="3316599"/>
            <a:ext cx="3169206" cy="310158"/>
          </a:xfrm>
          <a:prstGeom prst="rect">
            <a:avLst/>
          </a:prstGeom>
          <a:noFill/>
          <a:ln/>
        </p:spPr>
        <p:txBody>
          <a:bodyPr wrap="none" lIns="0" tIns="0" rIns="0" bIns="0" rtlCol="0" anchor="t"/>
          <a:lstStyle/>
          <a:p>
            <a:pPr marL="0" indent="0" algn="l">
              <a:lnSpc>
                <a:spcPts val="2400"/>
              </a:lnSpc>
              <a:buNone/>
            </a:pPr>
            <a:r>
              <a:rPr lang="en-US" sz="1950">
                <a:solidFill>
                  <a:srgbClr val="15213F"/>
                </a:solidFill>
                <a:latin typeface="Roboto Slab" pitchFamily="34" charset="0"/>
                <a:ea typeface="Roboto Slab" pitchFamily="34" charset="-122"/>
                <a:cs typeface="Roboto Slab" pitchFamily="34" charset="-120"/>
              </a:rPr>
              <a:t>NLP in content moderation</a:t>
            </a:r>
            <a:endParaRPr lang="en-US" sz="1950"/>
          </a:p>
        </p:txBody>
      </p:sp>
      <p:sp>
        <p:nvSpPr>
          <p:cNvPr id="18" name="Text 3">
            <a:extLst>
              <a:ext uri="{FF2B5EF4-FFF2-40B4-BE49-F238E27FC236}">
                <a16:creationId xmlns:a16="http://schemas.microsoft.com/office/drawing/2014/main" id="{DB84304D-2E52-EA47-31BB-ADB28DD7FB9C}"/>
              </a:ext>
            </a:extLst>
          </p:cNvPr>
          <p:cNvSpPr/>
          <p:nvPr/>
        </p:nvSpPr>
        <p:spPr>
          <a:xfrm>
            <a:off x="4276229" y="3245393"/>
            <a:ext cx="3950851" cy="620316"/>
          </a:xfrm>
          <a:prstGeom prst="rect">
            <a:avLst/>
          </a:prstGeom>
          <a:noFill/>
          <a:ln/>
        </p:spPr>
        <p:txBody>
          <a:bodyPr wrap="square" lIns="0" tIns="0" rIns="0" bIns="0" rtlCol="0" anchor="t"/>
          <a:lstStyle/>
          <a:p>
            <a:pPr marL="0" indent="0" algn="l">
              <a:lnSpc>
                <a:spcPts val="2400"/>
              </a:lnSpc>
              <a:buNone/>
            </a:pPr>
            <a:r>
              <a:rPr lang="en-US" sz="1950">
                <a:solidFill>
                  <a:srgbClr val="15213F"/>
                </a:solidFill>
                <a:latin typeface="Roboto Slab" pitchFamily="34" charset="0"/>
                <a:ea typeface="Roboto Slab" pitchFamily="34" charset="-122"/>
                <a:cs typeface="Roboto Slab" pitchFamily="34" charset="-120"/>
              </a:rPr>
              <a:t>Facial recognition and surveillance</a:t>
            </a:r>
            <a:endParaRPr lang="en-US" sz="1950"/>
          </a:p>
        </p:txBody>
      </p:sp>
      <p:sp>
        <p:nvSpPr>
          <p:cNvPr id="19" name="Text 5">
            <a:extLst>
              <a:ext uri="{FF2B5EF4-FFF2-40B4-BE49-F238E27FC236}">
                <a16:creationId xmlns:a16="http://schemas.microsoft.com/office/drawing/2014/main" id="{7FE5641E-6573-54E7-D13A-79FC29ED3792}"/>
              </a:ext>
            </a:extLst>
          </p:cNvPr>
          <p:cNvSpPr/>
          <p:nvPr/>
        </p:nvSpPr>
        <p:spPr>
          <a:xfrm>
            <a:off x="8143645" y="3250629"/>
            <a:ext cx="3950851" cy="620316"/>
          </a:xfrm>
          <a:prstGeom prst="rect">
            <a:avLst/>
          </a:prstGeom>
          <a:noFill/>
          <a:ln/>
        </p:spPr>
        <p:txBody>
          <a:bodyPr wrap="square" lIns="0" tIns="0" rIns="0" bIns="0" rtlCol="0" anchor="t"/>
          <a:lstStyle/>
          <a:p>
            <a:pPr marL="0" indent="0" algn="l">
              <a:lnSpc>
                <a:spcPts val="2400"/>
              </a:lnSpc>
              <a:buNone/>
            </a:pPr>
            <a:r>
              <a:rPr lang="en-US" sz="1950">
                <a:solidFill>
                  <a:srgbClr val="15213F"/>
                </a:solidFill>
                <a:latin typeface="Roboto Slab" pitchFamily="34" charset="0"/>
                <a:ea typeface="Roboto Slab" pitchFamily="34" charset="-122"/>
                <a:cs typeface="Roboto Slab" pitchFamily="34" charset="-120"/>
              </a:rPr>
              <a:t>Lack of explainability in large models</a:t>
            </a:r>
            <a:endParaRPr lang="en-US" sz="1950"/>
          </a:p>
        </p:txBody>
      </p:sp>
      <p:sp>
        <p:nvSpPr>
          <p:cNvPr id="21" name="Action Button: Video 20">
            <a:hlinkClick r:id="" action="ppaction://noaction" highlightClick="1"/>
            <a:extLst>
              <a:ext uri="{FF2B5EF4-FFF2-40B4-BE49-F238E27FC236}">
                <a16:creationId xmlns:a16="http://schemas.microsoft.com/office/drawing/2014/main" id="{C23C84FD-3BF6-A267-2002-5EAA50BD08AF}"/>
              </a:ext>
            </a:extLst>
          </p:cNvPr>
          <p:cNvSpPr/>
          <p:nvPr/>
        </p:nvSpPr>
        <p:spPr>
          <a:xfrm>
            <a:off x="5585791" y="2110968"/>
            <a:ext cx="905066" cy="824385"/>
          </a:xfrm>
          <a:prstGeom prst="actionButtonMovi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Questions with solid fill">
            <a:extLst>
              <a:ext uri="{FF2B5EF4-FFF2-40B4-BE49-F238E27FC236}">
                <a16:creationId xmlns:a16="http://schemas.microsoft.com/office/drawing/2014/main" id="{F5C92DBE-92F5-4390-6C25-5E22F9C763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7071" y="2110968"/>
            <a:ext cx="914400" cy="914400"/>
          </a:xfrm>
          <a:prstGeom prst="rect">
            <a:avLst/>
          </a:prstGeom>
        </p:spPr>
      </p:pic>
      <p:pic>
        <p:nvPicPr>
          <p:cNvPr id="26" name="Graphic 25" descr="Seesaw with solid fill">
            <a:extLst>
              <a:ext uri="{FF2B5EF4-FFF2-40B4-BE49-F238E27FC236}">
                <a16:creationId xmlns:a16="http://schemas.microsoft.com/office/drawing/2014/main" id="{85A127CC-633B-8311-1A8E-0DA09ABA97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4177" y="2020953"/>
            <a:ext cx="914400" cy="914400"/>
          </a:xfrm>
          <a:prstGeom prst="rect">
            <a:avLst/>
          </a:prstGeom>
        </p:spPr>
      </p:pic>
    </p:spTree>
    <p:extLst>
      <p:ext uri="{BB962C8B-B14F-4D97-AF65-F5344CB8AC3E}">
        <p14:creationId xmlns:p14="http://schemas.microsoft.com/office/powerpoint/2010/main" val="3475450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
            <a:extLst>
              <a:ext uri="{FF2B5EF4-FFF2-40B4-BE49-F238E27FC236}">
                <a16:creationId xmlns:a16="http://schemas.microsoft.com/office/drawing/2014/main" id="{40D30017-BF50-1271-C36C-E1196888C09C}"/>
              </a:ext>
            </a:extLst>
          </p:cNvPr>
          <p:cNvSpPr/>
          <p:nvPr/>
        </p:nvSpPr>
        <p:spPr>
          <a:xfrm>
            <a:off x="7702825" y="2425148"/>
            <a:ext cx="4489175" cy="4432852"/>
          </a:xfrm>
          <a:prstGeom prst="roundRect">
            <a:avLst>
              <a:gd name="adj" fmla="val 706"/>
            </a:avLst>
          </a:prstGeom>
          <a:noFill/>
          <a:ln w="22860">
            <a:solidFill>
              <a:srgbClr val="CFD2D8"/>
            </a:solidFill>
            <a:prstDash val="solid"/>
          </a:ln>
        </p:spPr>
        <p:txBody>
          <a:bodyPr/>
          <a:lstStyle/>
          <a:p>
            <a:endParaRPr lang="en-US"/>
          </a:p>
        </p:txBody>
      </p:sp>
      <p:sp>
        <p:nvSpPr>
          <p:cNvPr id="9" name="Text 9">
            <a:extLst>
              <a:ext uri="{FF2B5EF4-FFF2-40B4-BE49-F238E27FC236}">
                <a16:creationId xmlns:a16="http://schemas.microsoft.com/office/drawing/2014/main" id="{973DA8BD-E92D-E1BA-1C00-89D0C1CAEE02}"/>
              </a:ext>
            </a:extLst>
          </p:cNvPr>
          <p:cNvSpPr/>
          <p:nvPr/>
        </p:nvSpPr>
        <p:spPr>
          <a:xfrm>
            <a:off x="7976712" y="3369245"/>
            <a:ext cx="4129150" cy="1678738"/>
          </a:xfrm>
          <a:prstGeom prst="rect">
            <a:avLst/>
          </a:prstGeom>
          <a:noFill/>
          <a:ln/>
        </p:spPr>
        <p:txBody>
          <a:bodyPr wrap="square" lIns="0" tIns="0" rIns="0" bIns="0" rtlCol="0" anchor="t"/>
          <a:lstStyle/>
          <a:p>
            <a:pPr marL="0" indent="0" algn="l">
              <a:lnSpc>
                <a:spcPts val="2500"/>
              </a:lnSpc>
              <a:buNone/>
            </a:pPr>
            <a:r>
              <a:rPr lang="en-US" sz="1400">
                <a:solidFill>
                  <a:srgbClr val="15213F"/>
                </a:solidFill>
                <a:latin typeface="Times New Roman"/>
                <a:ea typeface="Roboto"/>
                <a:cs typeface="Times New Roman"/>
              </a:rPr>
              <a:t>Instances of ChatGPT generating non-existent legal cases have raised concerns in the legal community. Without clear boundaries and verification, AI can inadvertently spread misinformation and create legal liability.</a:t>
            </a:r>
            <a:endParaRPr lang="en-US" sz="1400">
              <a:latin typeface="Times New Roman"/>
              <a:ea typeface="Roboto"/>
              <a:cs typeface="Times New Roman"/>
            </a:endParaRPr>
          </a:p>
        </p:txBody>
      </p:sp>
      <p:pic>
        <p:nvPicPr>
          <p:cNvPr id="10" name="Image 2" descr="preencoded.png">
            <a:extLst>
              <a:ext uri="{FF2B5EF4-FFF2-40B4-BE49-F238E27FC236}">
                <a16:creationId xmlns:a16="http://schemas.microsoft.com/office/drawing/2014/main" id="{C4C2F859-35CD-7319-5CD9-059422830B3D}"/>
              </a:ext>
            </a:extLst>
          </p:cNvPr>
          <p:cNvPicPr>
            <a:picLocks noChangeAspect="1"/>
          </p:cNvPicPr>
          <p:nvPr/>
        </p:nvPicPr>
        <p:blipFill>
          <a:blip r:embed="rId3"/>
          <a:stretch>
            <a:fillRect/>
          </a:stretch>
        </p:blipFill>
        <p:spPr>
          <a:xfrm>
            <a:off x="7976712" y="5262230"/>
            <a:ext cx="2444678" cy="1540565"/>
          </a:xfrm>
          <a:prstGeom prst="rect">
            <a:avLst/>
          </a:prstGeom>
        </p:spPr>
      </p:pic>
      <p:sp>
        <p:nvSpPr>
          <p:cNvPr id="11" name="Text 8">
            <a:extLst>
              <a:ext uri="{FF2B5EF4-FFF2-40B4-BE49-F238E27FC236}">
                <a16:creationId xmlns:a16="http://schemas.microsoft.com/office/drawing/2014/main" id="{81AC0540-A75E-B312-AE9E-5CDFF80405CD}"/>
              </a:ext>
            </a:extLst>
          </p:cNvPr>
          <p:cNvSpPr/>
          <p:nvPr/>
        </p:nvSpPr>
        <p:spPr>
          <a:xfrm>
            <a:off x="7976712" y="2710024"/>
            <a:ext cx="3772853" cy="620316"/>
          </a:xfrm>
          <a:prstGeom prst="rect">
            <a:avLst/>
          </a:prstGeom>
          <a:noFill/>
          <a:ln/>
        </p:spPr>
        <p:txBody>
          <a:bodyPr wrap="square" lIns="0" tIns="0" rIns="0" bIns="0" rtlCol="0" anchor="t"/>
          <a:lstStyle/>
          <a:p>
            <a:pPr marL="0" indent="0" algn="l">
              <a:lnSpc>
                <a:spcPts val="2400"/>
              </a:lnSpc>
              <a:buNone/>
            </a:pPr>
            <a:r>
              <a:rPr lang="en-US" sz="1950">
                <a:solidFill>
                  <a:srgbClr val="15213F"/>
                </a:solidFill>
                <a:latin typeface="Times New Roman" panose="02020603050405020304" pitchFamily="18" charset="0"/>
                <a:ea typeface="Roboto Slab" pitchFamily="34" charset="-122"/>
                <a:cs typeface="Times New Roman" panose="02020603050405020304" pitchFamily="18" charset="0"/>
              </a:rPr>
              <a:t>ChatGPT is generating fake legal citations.</a:t>
            </a:r>
            <a:endParaRPr lang="en-US" sz="1950">
              <a:latin typeface="Times New Roman" panose="02020603050405020304" pitchFamily="18" charset="0"/>
              <a:cs typeface="Times New Roman" panose="02020603050405020304" pitchFamily="18" charset="0"/>
            </a:endParaRPr>
          </a:p>
        </p:txBody>
      </p:sp>
      <p:sp>
        <p:nvSpPr>
          <p:cNvPr id="12" name="Shape 4">
            <a:extLst>
              <a:ext uri="{FF2B5EF4-FFF2-40B4-BE49-F238E27FC236}">
                <a16:creationId xmlns:a16="http://schemas.microsoft.com/office/drawing/2014/main" id="{A8CBA3E9-C768-9661-1CC1-CA44ED4E1B67}"/>
              </a:ext>
            </a:extLst>
          </p:cNvPr>
          <p:cNvSpPr/>
          <p:nvPr/>
        </p:nvSpPr>
        <p:spPr>
          <a:xfrm>
            <a:off x="3587782" y="2425148"/>
            <a:ext cx="3994189" cy="4432852"/>
          </a:xfrm>
          <a:prstGeom prst="roundRect">
            <a:avLst>
              <a:gd name="adj" fmla="val 706"/>
            </a:avLst>
          </a:prstGeom>
          <a:noFill/>
          <a:ln w="22860">
            <a:solidFill>
              <a:srgbClr val="CFD2D8"/>
            </a:solidFill>
            <a:prstDash val="solid"/>
          </a:ln>
        </p:spPr>
        <p:txBody>
          <a:bodyPr/>
          <a:lstStyle/>
          <a:p>
            <a:endParaRPr lang="en-US"/>
          </a:p>
        </p:txBody>
      </p:sp>
      <p:pic>
        <p:nvPicPr>
          <p:cNvPr id="13" name="Image 1" descr="preencoded.png">
            <a:extLst>
              <a:ext uri="{FF2B5EF4-FFF2-40B4-BE49-F238E27FC236}">
                <a16:creationId xmlns:a16="http://schemas.microsoft.com/office/drawing/2014/main" id="{9A30AB18-7EB0-B1D2-4804-A5D804EC0F05}"/>
              </a:ext>
            </a:extLst>
          </p:cNvPr>
          <p:cNvPicPr>
            <a:picLocks noChangeAspect="1"/>
          </p:cNvPicPr>
          <p:nvPr/>
        </p:nvPicPr>
        <p:blipFill>
          <a:blip r:embed="rId4"/>
          <a:stretch>
            <a:fillRect/>
          </a:stretch>
        </p:blipFill>
        <p:spPr>
          <a:xfrm>
            <a:off x="3781824" y="5317435"/>
            <a:ext cx="2567663" cy="1540565"/>
          </a:xfrm>
          <a:prstGeom prst="rect">
            <a:avLst/>
          </a:prstGeom>
        </p:spPr>
      </p:pic>
      <p:sp>
        <p:nvSpPr>
          <p:cNvPr id="14" name="Text 6">
            <a:extLst>
              <a:ext uri="{FF2B5EF4-FFF2-40B4-BE49-F238E27FC236}">
                <a16:creationId xmlns:a16="http://schemas.microsoft.com/office/drawing/2014/main" id="{E9D049A1-740C-AF7A-21CC-AEF30603184F}"/>
              </a:ext>
            </a:extLst>
          </p:cNvPr>
          <p:cNvSpPr/>
          <p:nvPr/>
        </p:nvSpPr>
        <p:spPr>
          <a:xfrm>
            <a:off x="3781824" y="3369245"/>
            <a:ext cx="3538330" cy="1905237"/>
          </a:xfrm>
          <a:prstGeom prst="rect">
            <a:avLst/>
          </a:prstGeom>
          <a:noFill/>
          <a:ln/>
        </p:spPr>
        <p:txBody>
          <a:bodyPr wrap="square" lIns="0" tIns="0" rIns="0" bIns="0" rtlCol="0" anchor="t"/>
          <a:lstStyle/>
          <a:p>
            <a:pPr marL="0" indent="0" algn="l">
              <a:lnSpc>
                <a:spcPts val="2500"/>
              </a:lnSpc>
              <a:buNone/>
            </a:pPr>
            <a:r>
              <a:rPr lang="en-US" sz="1400">
                <a:solidFill>
                  <a:srgbClr val="15213F"/>
                </a:solidFill>
                <a:latin typeface="Times New Roman"/>
                <a:ea typeface="Roboto"/>
                <a:cs typeface="Times New Roman"/>
              </a:rPr>
              <a:t>AI-driven predictive policing tools have faced criticism for reinforcing systemic biases when based on historically skewed crime data. This leads to over-policing in specific communities and undermines public trust.</a:t>
            </a:r>
            <a:endParaRPr lang="en-US" sz="1400">
              <a:latin typeface="Times New Roman"/>
              <a:ea typeface="Roboto"/>
              <a:cs typeface="Times New Roman"/>
            </a:endParaRPr>
          </a:p>
        </p:txBody>
      </p:sp>
      <p:sp>
        <p:nvSpPr>
          <p:cNvPr id="17" name="Text 5">
            <a:extLst>
              <a:ext uri="{FF2B5EF4-FFF2-40B4-BE49-F238E27FC236}">
                <a16:creationId xmlns:a16="http://schemas.microsoft.com/office/drawing/2014/main" id="{B3CD3ADB-52F3-1C55-72E3-CB42857F5997}"/>
              </a:ext>
            </a:extLst>
          </p:cNvPr>
          <p:cNvSpPr/>
          <p:nvPr/>
        </p:nvSpPr>
        <p:spPr>
          <a:xfrm>
            <a:off x="3770351" y="2742118"/>
            <a:ext cx="3340060" cy="310158"/>
          </a:xfrm>
          <a:prstGeom prst="rect">
            <a:avLst/>
          </a:prstGeom>
          <a:noFill/>
          <a:ln/>
        </p:spPr>
        <p:txBody>
          <a:bodyPr wrap="none" lIns="0" tIns="0" rIns="0" bIns="0" rtlCol="0" anchor="t"/>
          <a:lstStyle/>
          <a:p>
            <a:pPr marL="0" indent="0" algn="l">
              <a:lnSpc>
                <a:spcPts val="2400"/>
              </a:lnSpc>
              <a:buNone/>
            </a:pPr>
            <a:r>
              <a:rPr lang="en-US" sz="2400">
                <a:solidFill>
                  <a:srgbClr val="15213F"/>
                </a:solidFill>
                <a:latin typeface="Times New Roman" panose="02020603050405020304" pitchFamily="18" charset="0"/>
                <a:ea typeface="Roboto Slab" pitchFamily="34" charset="-122"/>
                <a:cs typeface="Times New Roman" panose="02020603050405020304" pitchFamily="18" charset="0"/>
              </a:rPr>
              <a:t>Predictive policing concerns</a:t>
            </a:r>
            <a:endParaRPr lang="en-US" sz="2400">
              <a:latin typeface="Times New Roman" panose="02020603050405020304" pitchFamily="18" charset="0"/>
              <a:cs typeface="Times New Roman" panose="02020603050405020304" pitchFamily="18" charset="0"/>
            </a:endParaRPr>
          </a:p>
        </p:txBody>
      </p:sp>
      <p:sp>
        <p:nvSpPr>
          <p:cNvPr id="20" name="Shape 1">
            <a:extLst>
              <a:ext uri="{FF2B5EF4-FFF2-40B4-BE49-F238E27FC236}">
                <a16:creationId xmlns:a16="http://schemas.microsoft.com/office/drawing/2014/main" id="{AE181DA1-9E52-4B74-A86B-BDA0E589C35C}"/>
              </a:ext>
            </a:extLst>
          </p:cNvPr>
          <p:cNvSpPr/>
          <p:nvPr/>
        </p:nvSpPr>
        <p:spPr>
          <a:xfrm>
            <a:off x="145944" y="2425149"/>
            <a:ext cx="3227139" cy="4432852"/>
          </a:xfrm>
          <a:prstGeom prst="roundRect">
            <a:avLst>
              <a:gd name="adj" fmla="val 706"/>
            </a:avLst>
          </a:prstGeom>
          <a:noFill/>
          <a:ln w="22860">
            <a:solidFill>
              <a:srgbClr val="CFD2D8"/>
            </a:solidFill>
            <a:prstDash val="solid"/>
          </a:ln>
        </p:spPr>
        <p:txBody>
          <a:bodyPr/>
          <a:lstStyle/>
          <a:p>
            <a:endParaRPr lang="en-US"/>
          </a:p>
        </p:txBody>
      </p:sp>
      <p:sp>
        <p:nvSpPr>
          <p:cNvPr id="21" name="Text 3">
            <a:extLst>
              <a:ext uri="{FF2B5EF4-FFF2-40B4-BE49-F238E27FC236}">
                <a16:creationId xmlns:a16="http://schemas.microsoft.com/office/drawing/2014/main" id="{1CE9BF85-F8A6-468B-A628-ED65167321F1}"/>
              </a:ext>
            </a:extLst>
          </p:cNvPr>
          <p:cNvSpPr/>
          <p:nvPr/>
        </p:nvSpPr>
        <p:spPr>
          <a:xfrm>
            <a:off x="247838" y="3428880"/>
            <a:ext cx="3066057" cy="2275440"/>
          </a:xfrm>
          <a:prstGeom prst="rect">
            <a:avLst/>
          </a:prstGeom>
          <a:noFill/>
          <a:ln/>
        </p:spPr>
        <p:txBody>
          <a:bodyPr wrap="square" lIns="0" tIns="0" rIns="0" bIns="0" rtlCol="0" anchor="t"/>
          <a:lstStyle/>
          <a:p>
            <a:pPr>
              <a:lnSpc>
                <a:spcPts val="2500"/>
              </a:lnSpc>
            </a:pPr>
            <a:r>
              <a:rPr lang="en-US" sz="1400">
                <a:solidFill>
                  <a:srgbClr val="15213F"/>
                </a:solidFill>
                <a:latin typeface="Times New Roman"/>
                <a:ea typeface="Roboto"/>
                <a:cs typeface="Times New Roman"/>
              </a:rPr>
              <a:t>Amazon's AI tool trained on ten years of resumes favored male applicants, penalizing resumes with terms like "women's chess club." This incident highlighted how biased training data can perpetuate institutionalized discrimination.</a:t>
            </a:r>
            <a:endParaRPr lang="en-US" sz="1400">
              <a:latin typeface="Times New Roman"/>
              <a:ea typeface="Roboto"/>
              <a:cs typeface="Times New Roman"/>
            </a:endParaRPr>
          </a:p>
        </p:txBody>
      </p:sp>
      <p:pic>
        <p:nvPicPr>
          <p:cNvPr id="22" name="Image 0" descr="preencoded.png">
            <a:extLst>
              <a:ext uri="{FF2B5EF4-FFF2-40B4-BE49-F238E27FC236}">
                <a16:creationId xmlns:a16="http://schemas.microsoft.com/office/drawing/2014/main" id="{739F704F-EA4C-D9FD-916B-EC4B8EBEAA54}"/>
              </a:ext>
            </a:extLst>
          </p:cNvPr>
          <p:cNvPicPr>
            <a:picLocks noChangeAspect="1"/>
          </p:cNvPicPr>
          <p:nvPr/>
        </p:nvPicPr>
        <p:blipFill>
          <a:blip r:embed="rId5"/>
          <a:stretch>
            <a:fillRect/>
          </a:stretch>
        </p:blipFill>
        <p:spPr>
          <a:xfrm>
            <a:off x="247838" y="5371131"/>
            <a:ext cx="2388535" cy="1486869"/>
          </a:xfrm>
          <a:prstGeom prst="rect">
            <a:avLst/>
          </a:prstGeom>
        </p:spPr>
      </p:pic>
      <p:sp>
        <p:nvSpPr>
          <p:cNvPr id="23" name="Text 2">
            <a:extLst>
              <a:ext uri="{FF2B5EF4-FFF2-40B4-BE49-F238E27FC236}">
                <a16:creationId xmlns:a16="http://schemas.microsoft.com/office/drawing/2014/main" id="{28D2990C-D935-CCD8-D920-7FF4CF910681}"/>
              </a:ext>
            </a:extLst>
          </p:cNvPr>
          <p:cNvSpPr/>
          <p:nvPr/>
        </p:nvSpPr>
        <p:spPr>
          <a:xfrm>
            <a:off x="247838" y="2710024"/>
            <a:ext cx="2808565" cy="310158"/>
          </a:xfrm>
          <a:prstGeom prst="rect">
            <a:avLst/>
          </a:prstGeom>
          <a:noFill/>
          <a:ln/>
        </p:spPr>
        <p:txBody>
          <a:bodyPr wrap="none" lIns="0" tIns="0" rIns="0" bIns="0" rtlCol="0" anchor="t"/>
          <a:lstStyle/>
          <a:p>
            <a:pPr marL="0" indent="0" algn="l">
              <a:lnSpc>
                <a:spcPts val="2400"/>
              </a:lnSpc>
              <a:buNone/>
            </a:pPr>
            <a:r>
              <a:rPr lang="en-US" sz="2400">
                <a:solidFill>
                  <a:srgbClr val="15213F"/>
                </a:solidFill>
                <a:latin typeface="Times New Roman" panose="02020603050405020304" pitchFamily="18" charset="0"/>
                <a:ea typeface="Roboto Slab" pitchFamily="34" charset="-122"/>
                <a:cs typeface="Times New Roman" panose="02020603050405020304" pitchFamily="18" charset="0"/>
              </a:rPr>
              <a:t>Amazon hiring tool bias</a:t>
            </a:r>
            <a:endParaRPr lang="en-US" sz="2400">
              <a:latin typeface="Times New Roman" panose="02020603050405020304" pitchFamily="18" charset="0"/>
              <a:cs typeface="Times New Roman" panose="02020603050405020304" pitchFamily="18" charset="0"/>
            </a:endParaRPr>
          </a:p>
        </p:txBody>
      </p:sp>
      <p:sp>
        <p:nvSpPr>
          <p:cNvPr id="29" name="Scroll: Horizontal 28">
            <a:extLst>
              <a:ext uri="{FF2B5EF4-FFF2-40B4-BE49-F238E27FC236}">
                <a16:creationId xmlns:a16="http://schemas.microsoft.com/office/drawing/2014/main" id="{7CF67728-1B33-0F0E-E4A0-B498E1A8847B}"/>
              </a:ext>
            </a:extLst>
          </p:cNvPr>
          <p:cNvSpPr/>
          <p:nvPr/>
        </p:nvSpPr>
        <p:spPr>
          <a:xfrm>
            <a:off x="11750" y="710200"/>
            <a:ext cx="9062676" cy="1495425"/>
          </a:xfrm>
          <a:prstGeom prst="horizontalScroll">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3400" b="1">
                <a:ln w="0"/>
                <a:solidFill>
                  <a:schemeClr val="tx1"/>
                </a:solidFill>
                <a:effectLst>
                  <a:outerShdw blurRad="38100" dist="19050" dir="2700000" algn="tl" rotWithShape="0">
                    <a:schemeClr val="dk1">
                      <a:alpha val="40000"/>
                    </a:schemeClr>
                  </a:outerShdw>
                </a:effectLst>
                <a:latin typeface="+mj-lt"/>
                <a:ea typeface="+mj-ea"/>
                <a:cs typeface="+mj-cs"/>
              </a:rPr>
              <a:t>Case studies </a:t>
            </a:r>
          </a:p>
        </p:txBody>
      </p:sp>
    </p:spTree>
    <p:extLst>
      <p:ext uri="{BB962C8B-B14F-4D97-AF65-F5344CB8AC3E}">
        <p14:creationId xmlns:p14="http://schemas.microsoft.com/office/powerpoint/2010/main" val="3197869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0" descr="preencoded.png">
            <a:extLst>
              <a:ext uri="{FF2B5EF4-FFF2-40B4-BE49-F238E27FC236}">
                <a16:creationId xmlns:a16="http://schemas.microsoft.com/office/drawing/2014/main" id="{1EC63AD4-A8A2-010F-35AA-FFA1953D0C36}"/>
              </a:ext>
            </a:extLst>
          </p:cNvPr>
          <p:cNvPicPr>
            <a:picLocks noChangeAspect="1"/>
          </p:cNvPicPr>
          <p:nvPr/>
        </p:nvPicPr>
        <p:blipFill>
          <a:blip r:embed="rId3"/>
          <a:srcRect t="3845" r="2" b="2"/>
          <a:stretch>
            <a:fillRect/>
          </a:stretch>
        </p:blipFill>
        <p:spPr>
          <a:xfrm>
            <a:off x="7199440" y="0"/>
            <a:ext cx="4992560" cy="6858000"/>
          </a:xfrm>
          <a:prstGeom prst="rect">
            <a:avLst/>
          </a:prstGeom>
          <a:effectLst/>
        </p:spPr>
      </p:pic>
      <p:sp>
        <p:nvSpPr>
          <p:cNvPr id="14" name="TextBox 13">
            <a:extLst>
              <a:ext uri="{FF2B5EF4-FFF2-40B4-BE49-F238E27FC236}">
                <a16:creationId xmlns:a16="http://schemas.microsoft.com/office/drawing/2014/main" id="{AE673796-BCA9-5C9C-BAB0-37CF4391D4B6}"/>
              </a:ext>
            </a:extLst>
          </p:cNvPr>
          <p:cNvSpPr txBox="1"/>
          <p:nvPr/>
        </p:nvSpPr>
        <p:spPr>
          <a:xfrm>
            <a:off x="593632" y="2268215"/>
            <a:ext cx="3182988" cy="1836144"/>
          </a:xfrm>
          <a:prstGeom prst="rect">
            <a:avLst/>
          </a:prstGeom>
          <a:noFill/>
        </p:spPr>
        <p:txBody>
          <a:bodyPr wrap="square" rtlCol="0">
            <a:spAutoFit/>
          </a:bodyPr>
          <a:lstStyle/>
          <a:p>
            <a:pPr>
              <a:lnSpc>
                <a:spcPts val="2300"/>
              </a:lnSpc>
            </a:pPr>
            <a:r>
              <a:rPr lang="en-US" sz="1400" b="1">
                <a:solidFill>
                  <a:srgbClr val="384653"/>
                </a:solidFill>
                <a:latin typeface="Barlow Bold" pitchFamily="34" charset="0"/>
                <a:ea typeface="Barlow Bold" pitchFamily="34" charset="-122"/>
                <a:cs typeface="Barlow Bold" pitchFamily="34" charset="-120"/>
              </a:rPr>
              <a:t>Federated Learning</a:t>
            </a:r>
          </a:p>
          <a:p>
            <a:pPr>
              <a:lnSpc>
                <a:spcPts val="2300"/>
              </a:lnSpc>
            </a:pPr>
            <a:r>
              <a:rPr lang="en-US" sz="1200">
                <a:solidFill>
                  <a:srgbClr val="384653"/>
                </a:solidFill>
                <a:latin typeface="Times New Roman" panose="02020603050405020304" pitchFamily="18" charset="0"/>
                <a:ea typeface="Montserrat" pitchFamily="34" charset="-122"/>
                <a:cs typeface="Times New Roman" panose="02020603050405020304" pitchFamily="18" charset="0"/>
              </a:rPr>
              <a:t>Federated learning allows AI to train on decentralized data while protecting user privacy and improving model performance without centralizing sensitive information.</a:t>
            </a:r>
            <a:endParaRPr lang="en-US" sz="1200">
              <a:latin typeface="Times New Roman" panose="02020603050405020304" pitchFamily="18" charset="0"/>
              <a:cs typeface="Times New Roman" panose="02020603050405020304" pitchFamily="18" charset="0"/>
            </a:endParaRPr>
          </a:p>
          <a:p>
            <a:pPr>
              <a:lnSpc>
                <a:spcPts val="2300"/>
              </a:lnSpc>
            </a:pPr>
            <a:endParaRPr lang="en-US"/>
          </a:p>
        </p:txBody>
      </p:sp>
      <p:sp>
        <p:nvSpPr>
          <p:cNvPr id="16" name="TextBox 15">
            <a:extLst>
              <a:ext uri="{FF2B5EF4-FFF2-40B4-BE49-F238E27FC236}">
                <a16:creationId xmlns:a16="http://schemas.microsoft.com/office/drawing/2014/main" id="{7A778862-D008-DAC6-59A9-376FC4345ACB}"/>
              </a:ext>
            </a:extLst>
          </p:cNvPr>
          <p:cNvSpPr txBox="1"/>
          <p:nvPr/>
        </p:nvSpPr>
        <p:spPr>
          <a:xfrm>
            <a:off x="4057925" y="2253200"/>
            <a:ext cx="3342053" cy="2000548"/>
          </a:xfrm>
          <a:prstGeom prst="rect">
            <a:avLst/>
          </a:prstGeom>
          <a:noFill/>
        </p:spPr>
        <p:txBody>
          <a:bodyPr wrap="square" rtlCol="0">
            <a:spAutoFit/>
          </a:bodyPr>
          <a:lstStyle/>
          <a:p>
            <a:pPr>
              <a:lnSpc>
                <a:spcPct val="150000"/>
              </a:lnSpc>
            </a:pPr>
            <a:r>
              <a:rPr lang="en-US" sz="1400" b="1">
                <a:solidFill>
                  <a:srgbClr val="384653"/>
                </a:solidFill>
                <a:latin typeface="Times New Roman" panose="02020603050405020304" pitchFamily="18" charset="0"/>
                <a:ea typeface="Barlow Bold" pitchFamily="34" charset="-122"/>
                <a:cs typeface="Times New Roman" panose="02020603050405020304" pitchFamily="18" charset="0"/>
              </a:rPr>
              <a:t>AI for Social Good</a:t>
            </a:r>
          </a:p>
          <a:p>
            <a:pPr>
              <a:lnSpc>
                <a:spcPct val="150000"/>
              </a:lnSpc>
            </a:pPr>
            <a:r>
              <a:rPr lang="en-US" sz="1200">
                <a:solidFill>
                  <a:srgbClr val="384653"/>
                </a:solidFill>
                <a:latin typeface="Times New Roman" panose="02020603050405020304" pitchFamily="18" charset="0"/>
                <a:ea typeface="Montserrat" pitchFamily="34" charset="-122"/>
                <a:cs typeface="Times New Roman" panose="02020603050405020304" pitchFamily="18" charset="0"/>
              </a:rPr>
              <a:t>AI is being used to tackle global challenges like poverty, climate change, and disability access. These applications demonstrate AI's potential for positive impact</a:t>
            </a:r>
            <a:r>
              <a:rPr lang="en-US" sz="1400">
                <a:solidFill>
                  <a:srgbClr val="384653"/>
                </a:solidFill>
                <a:latin typeface="Montserrat" pitchFamily="34" charset="0"/>
                <a:ea typeface="Montserrat" pitchFamily="34" charset="-122"/>
                <a:cs typeface="Montserrat" pitchFamily="34" charset="-120"/>
              </a:rPr>
              <a:t>.</a:t>
            </a:r>
            <a:endParaRPr lang="en-US" sz="1400"/>
          </a:p>
          <a:p>
            <a:endParaRPr lang="en-US" sz="1400"/>
          </a:p>
          <a:p>
            <a:endParaRPr lang="en-US" sz="1400"/>
          </a:p>
        </p:txBody>
      </p:sp>
      <p:sp>
        <p:nvSpPr>
          <p:cNvPr id="17" name="TextBox 16">
            <a:extLst>
              <a:ext uri="{FF2B5EF4-FFF2-40B4-BE49-F238E27FC236}">
                <a16:creationId xmlns:a16="http://schemas.microsoft.com/office/drawing/2014/main" id="{B14F4324-1F4C-25B8-F116-6F0B940DE5CC}"/>
              </a:ext>
            </a:extLst>
          </p:cNvPr>
          <p:cNvSpPr txBox="1"/>
          <p:nvPr/>
        </p:nvSpPr>
        <p:spPr>
          <a:xfrm>
            <a:off x="754979" y="4667392"/>
            <a:ext cx="2609568" cy="1908215"/>
          </a:xfrm>
          <a:prstGeom prst="rect">
            <a:avLst/>
          </a:prstGeom>
          <a:noFill/>
        </p:spPr>
        <p:txBody>
          <a:bodyPr wrap="square" rtlCol="0">
            <a:spAutoFit/>
          </a:bodyPr>
          <a:lstStyle/>
          <a:p>
            <a:r>
              <a:rPr lang="en-US" sz="1400" b="1">
                <a:solidFill>
                  <a:srgbClr val="384653"/>
                </a:solidFill>
                <a:latin typeface="Times New Roman" panose="02020603050405020304" pitchFamily="18" charset="0"/>
                <a:ea typeface="Barlow Bold" pitchFamily="34" charset="-122"/>
                <a:cs typeface="Times New Roman" panose="02020603050405020304" pitchFamily="18" charset="0"/>
              </a:rPr>
              <a:t>Responsible AI frameworks</a:t>
            </a:r>
          </a:p>
          <a:p>
            <a:pPr>
              <a:lnSpc>
                <a:spcPct val="150000"/>
              </a:lnSpc>
            </a:pPr>
            <a:r>
              <a:rPr lang="en-US" sz="1200">
                <a:solidFill>
                  <a:srgbClr val="384653"/>
                </a:solidFill>
                <a:latin typeface="Times New Roman" panose="02020603050405020304" pitchFamily="18" charset="0"/>
                <a:ea typeface="Montserrat" pitchFamily="34" charset="-122"/>
                <a:cs typeface="Times New Roman" panose="02020603050405020304" pitchFamily="18" charset="0"/>
              </a:rPr>
              <a:t>Tech companies like Microsoft and Google are establishing internal ethics boards and releasing guidelines for the responsible use of AI.</a:t>
            </a:r>
            <a:endParaRPr lang="en-US" sz="1200">
              <a:latin typeface="Times New Roman" panose="02020603050405020304" pitchFamily="18" charset="0"/>
              <a:cs typeface="Times New Roman" panose="02020603050405020304" pitchFamily="18" charset="0"/>
            </a:endParaRPr>
          </a:p>
          <a:p>
            <a:endParaRPr lang="en-US" sz="1400">
              <a:latin typeface="Times New Roman" panose="02020603050405020304" pitchFamily="18" charset="0"/>
              <a:cs typeface="Times New Roman" panose="02020603050405020304" pitchFamily="18" charset="0"/>
            </a:endParaRPr>
          </a:p>
          <a:p>
            <a:endParaRPr lang="en-US"/>
          </a:p>
        </p:txBody>
      </p:sp>
      <p:sp>
        <p:nvSpPr>
          <p:cNvPr id="18" name="TextBox 17">
            <a:extLst>
              <a:ext uri="{FF2B5EF4-FFF2-40B4-BE49-F238E27FC236}">
                <a16:creationId xmlns:a16="http://schemas.microsoft.com/office/drawing/2014/main" id="{33CEAD4C-098C-1850-2950-5CA3F5651A5F}"/>
              </a:ext>
            </a:extLst>
          </p:cNvPr>
          <p:cNvSpPr txBox="1"/>
          <p:nvPr/>
        </p:nvSpPr>
        <p:spPr>
          <a:xfrm>
            <a:off x="4119526" y="4618861"/>
            <a:ext cx="3521963" cy="1490280"/>
          </a:xfrm>
          <a:prstGeom prst="rect">
            <a:avLst/>
          </a:prstGeom>
          <a:noFill/>
        </p:spPr>
        <p:txBody>
          <a:bodyPr wrap="square" rtlCol="0">
            <a:spAutoFit/>
          </a:bodyPr>
          <a:lstStyle/>
          <a:p>
            <a:pPr>
              <a:lnSpc>
                <a:spcPct val="150000"/>
              </a:lnSpc>
            </a:pPr>
            <a:r>
              <a:rPr lang="en-US" sz="1400" b="1">
                <a:solidFill>
                  <a:srgbClr val="384653"/>
                </a:solidFill>
                <a:latin typeface="Times New Roman" panose="02020603050405020304" pitchFamily="18" charset="0"/>
                <a:ea typeface="Barlow Bold" pitchFamily="34" charset="-122"/>
                <a:cs typeface="Times New Roman" panose="02020603050405020304" pitchFamily="18" charset="0"/>
              </a:rPr>
              <a:t>Trends: Explainable &amp; Multimodal AI</a:t>
            </a:r>
            <a:endParaRPr lang="en-US" sz="1400">
              <a:latin typeface="Times New Roman" panose="02020603050405020304" pitchFamily="18" charset="0"/>
              <a:cs typeface="Times New Roman" panose="02020603050405020304" pitchFamily="18" charset="0"/>
            </a:endParaRPr>
          </a:p>
          <a:p>
            <a:pPr>
              <a:lnSpc>
                <a:spcPct val="150000"/>
              </a:lnSpc>
            </a:pPr>
            <a:r>
              <a:rPr lang="en-US" sz="1200">
                <a:solidFill>
                  <a:srgbClr val="384653"/>
                </a:solidFill>
                <a:latin typeface="Times New Roman" panose="02020603050405020304" pitchFamily="18" charset="0"/>
                <a:ea typeface="Montserrat" pitchFamily="34" charset="-122"/>
                <a:cs typeface="Times New Roman" panose="02020603050405020304" pitchFamily="18" charset="0"/>
              </a:rPr>
              <a:t>Future systems aim to justify decisions and handle text, image, and video data, making AI more versatile and user-aware.</a:t>
            </a:r>
            <a:endParaRPr lang="en-US" sz="1200">
              <a:latin typeface="Times New Roman" panose="02020603050405020304" pitchFamily="18" charset="0"/>
              <a:cs typeface="Times New Roman" panose="02020603050405020304" pitchFamily="18" charset="0"/>
            </a:endParaRPr>
          </a:p>
          <a:p>
            <a:pPr>
              <a:lnSpc>
                <a:spcPct val="150000"/>
              </a:lnSpc>
            </a:pPr>
            <a:endParaRPr lang="en-US" sz="1200">
              <a:latin typeface="Times New Roman" panose="02020603050405020304" pitchFamily="18" charset="0"/>
              <a:cs typeface="Times New Roman" panose="02020603050405020304" pitchFamily="18" charset="0"/>
            </a:endParaRPr>
          </a:p>
        </p:txBody>
      </p:sp>
      <p:sp>
        <p:nvSpPr>
          <p:cNvPr id="19" name="Wave 18">
            <a:extLst>
              <a:ext uri="{FF2B5EF4-FFF2-40B4-BE49-F238E27FC236}">
                <a16:creationId xmlns:a16="http://schemas.microsoft.com/office/drawing/2014/main" id="{88C5E2CF-2B6B-11B3-048B-18C215C7D88F}"/>
              </a:ext>
            </a:extLst>
          </p:cNvPr>
          <p:cNvSpPr/>
          <p:nvPr/>
        </p:nvSpPr>
        <p:spPr>
          <a:xfrm>
            <a:off x="98659" y="412670"/>
            <a:ext cx="7097732" cy="914400"/>
          </a:xfrm>
          <a:prstGeom prst="wav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spcAft>
                <a:spcPts val="600"/>
              </a:spcAft>
            </a:pPr>
            <a:r>
              <a:rPr lang="en-US" b="1">
                <a:ln w="0"/>
                <a:solidFill>
                  <a:schemeClr val="tx1"/>
                </a:solidFill>
                <a:effectLst>
                  <a:outerShdw blurRad="38100" dist="19050" dir="2700000" algn="tl" rotWithShape="0">
                    <a:schemeClr val="dk1">
                      <a:alpha val="40000"/>
                    </a:schemeClr>
                  </a:outerShdw>
                </a:effectLst>
              </a:rPr>
              <a:t>What's Ahead: Ethical AI Innovations</a:t>
            </a:r>
          </a:p>
        </p:txBody>
      </p:sp>
      <p:pic>
        <p:nvPicPr>
          <p:cNvPr id="20" name="Image 2" descr="preencoded.png">
            <a:extLst>
              <a:ext uri="{FF2B5EF4-FFF2-40B4-BE49-F238E27FC236}">
                <a16:creationId xmlns:a16="http://schemas.microsoft.com/office/drawing/2014/main" id="{204FE16A-80C9-B87A-ACE4-8EB573224E3B}"/>
              </a:ext>
            </a:extLst>
          </p:cNvPr>
          <p:cNvPicPr>
            <a:picLocks noChangeAspect="1"/>
          </p:cNvPicPr>
          <p:nvPr/>
        </p:nvPicPr>
        <p:blipFill>
          <a:blip r:embed="rId4"/>
          <a:stretch>
            <a:fillRect/>
          </a:stretch>
        </p:blipFill>
        <p:spPr>
          <a:xfrm>
            <a:off x="3681469" y="2253200"/>
            <a:ext cx="297656" cy="372070"/>
          </a:xfrm>
          <a:prstGeom prst="rect">
            <a:avLst/>
          </a:prstGeom>
        </p:spPr>
      </p:pic>
      <p:pic>
        <p:nvPicPr>
          <p:cNvPr id="21" name="Image 0" descr="preencoded.png">
            <a:extLst>
              <a:ext uri="{FF2B5EF4-FFF2-40B4-BE49-F238E27FC236}">
                <a16:creationId xmlns:a16="http://schemas.microsoft.com/office/drawing/2014/main" id="{4452BB3C-B594-ACEB-179E-252F7E870F55}"/>
              </a:ext>
            </a:extLst>
          </p:cNvPr>
          <p:cNvPicPr>
            <a:picLocks noChangeAspect="1"/>
          </p:cNvPicPr>
          <p:nvPr/>
        </p:nvPicPr>
        <p:blipFill>
          <a:blip r:embed="rId5"/>
          <a:stretch>
            <a:fillRect/>
          </a:stretch>
        </p:blipFill>
        <p:spPr>
          <a:xfrm>
            <a:off x="217176" y="2268215"/>
            <a:ext cx="297656" cy="372070"/>
          </a:xfrm>
          <a:prstGeom prst="rect">
            <a:avLst/>
          </a:prstGeom>
        </p:spPr>
      </p:pic>
      <p:pic>
        <p:nvPicPr>
          <p:cNvPr id="22" name="Image 1" descr="preencoded.png">
            <a:extLst>
              <a:ext uri="{FF2B5EF4-FFF2-40B4-BE49-F238E27FC236}">
                <a16:creationId xmlns:a16="http://schemas.microsoft.com/office/drawing/2014/main" id="{D5C0DED9-5075-C0E3-BBF0-74E4D8C978DF}"/>
              </a:ext>
            </a:extLst>
          </p:cNvPr>
          <p:cNvPicPr>
            <a:picLocks noChangeAspect="1"/>
          </p:cNvPicPr>
          <p:nvPr/>
        </p:nvPicPr>
        <p:blipFill>
          <a:blip r:embed="rId6"/>
          <a:stretch>
            <a:fillRect/>
          </a:stretch>
        </p:blipFill>
        <p:spPr>
          <a:xfrm>
            <a:off x="401076" y="4667392"/>
            <a:ext cx="297656" cy="372070"/>
          </a:xfrm>
          <a:prstGeom prst="rect">
            <a:avLst/>
          </a:prstGeom>
        </p:spPr>
      </p:pic>
      <p:pic>
        <p:nvPicPr>
          <p:cNvPr id="23" name="Image 3" descr="preencoded.png">
            <a:extLst>
              <a:ext uri="{FF2B5EF4-FFF2-40B4-BE49-F238E27FC236}">
                <a16:creationId xmlns:a16="http://schemas.microsoft.com/office/drawing/2014/main" id="{9898D921-F1C3-1547-B8BE-FB649B5FE777}"/>
              </a:ext>
            </a:extLst>
          </p:cNvPr>
          <p:cNvPicPr>
            <a:picLocks noChangeAspect="1"/>
          </p:cNvPicPr>
          <p:nvPr/>
        </p:nvPicPr>
        <p:blipFill>
          <a:blip r:embed="rId7"/>
          <a:stretch>
            <a:fillRect/>
          </a:stretch>
        </p:blipFill>
        <p:spPr>
          <a:xfrm>
            <a:off x="3769981" y="4667392"/>
            <a:ext cx="297656" cy="372070"/>
          </a:xfrm>
          <a:prstGeom prst="rect">
            <a:avLst/>
          </a:prstGeom>
        </p:spPr>
      </p:pic>
    </p:spTree>
    <p:extLst>
      <p:ext uri="{BB962C8B-B14F-4D97-AF65-F5344CB8AC3E}">
        <p14:creationId xmlns:p14="http://schemas.microsoft.com/office/powerpoint/2010/main" val="3685660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D66B4-BB19-16C6-13DA-0AB391233214}"/>
              </a:ext>
            </a:extLst>
          </p:cNvPr>
          <p:cNvSpPr>
            <a:spLocks noGrp="1"/>
          </p:cNvSpPr>
          <p:nvPr>
            <p:ph type="title"/>
          </p:nvPr>
        </p:nvSpPr>
        <p:spPr>
          <a:xfrm>
            <a:off x="1171074" y="1396686"/>
            <a:ext cx="3240506" cy="4064628"/>
          </a:xfrm>
        </p:spPr>
        <p:txBody>
          <a:bodyPr vert="horz" lIns="91440" tIns="45720" rIns="91440" bIns="45720" rtlCol="0" anchor="ctr">
            <a:normAutofit/>
          </a:bodyPr>
          <a:lstStyle/>
          <a:p>
            <a:pPr algn="l"/>
            <a:r>
              <a:rPr lang="en-US" kern="1200">
                <a:solidFill>
                  <a:srgbClr val="FFFFFF"/>
                </a:solidFill>
                <a:latin typeface="+mj-lt"/>
                <a:ea typeface="+mj-ea"/>
                <a:cs typeface="+mj-cs"/>
              </a:rPr>
              <a:t>Conclusion</a:t>
            </a:r>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C9FA330-D1F7-8FFC-260C-948D870B091F}"/>
              </a:ext>
            </a:extLst>
          </p:cNvPr>
          <p:cNvSpPr txBox="1"/>
          <p:nvPr/>
        </p:nvSpPr>
        <p:spPr>
          <a:xfrm>
            <a:off x="5370153" y="1526033"/>
            <a:ext cx="5536397" cy="393528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a:t>Artificial intelligence continues to transform nearly every sector – offering remarkable potential to improve healthcare , agriculture, finance, government, and beyond.  </a:t>
            </a:r>
          </a:p>
          <a:p>
            <a:pPr marL="285750" indent="-228600">
              <a:lnSpc>
                <a:spcPct val="90000"/>
              </a:lnSpc>
              <a:spcAft>
                <a:spcPts val="600"/>
              </a:spcAft>
              <a:buFont typeface="Arial" panose="020B0604020202020204" pitchFamily="34" charset="0"/>
              <a:buChar char="•"/>
            </a:pPr>
            <a:r>
              <a:rPr lang="en-US"/>
              <a:t> Issue such as bias, surveillance, inequality, and lack of transparency must be addressed through thoughtful design and inclusive policy.</a:t>
            </a:r>
          </a:p>
          <a:p>
            <a:pPr marL="285750" indent="-228600">
              <a:lnSpc>
                <a:spcPct val="90000"/>
              </a:lnSpc>
              <a:spcAft>
                <a:spcPts val="600"/>
              </a:spcAft>
              <a:buFont typeface="Arial" panose="020B0604020202020204" pitchFamily="34" charset="0"/>
              <a:buChar char="•"/>
            </a:pPr>
            <a:r>
              <a:rPr lang="en-US"/>
              <a:t>To ensure a just future, Ai must be developed with fairness, accountability, and human values at its core.</a:t>
            </a:r>
          </a:p>
          <a:p>
            <a:pPr marL="285750" indent="-228600">
              <a:lnSpc>
                <a:spcPct val="90000"/>
              </a:lnSpc>
              <a:spcAft>
                <a:spcPts val="600"/>
              </a:spcAft>
              <a:buFont typeface="Arial" panose="020B0604020202020204" pitchFamily="34" charset="0"/>
              <a:buChar char="•"/>
            </a:pPr>
            <a:r>
              <a:rPr lang="en-US"/>
              <a:t>Ethical AI is not just a technical goal; it is a societal commitment.</a:t>
            </a:r>
          </a:p>
        </p:txBody>
      </p:sp>
    </p:spTree>
    <p:extLst>
      <p:ext uri="{BB962C8B-B14F-4D97-AF65-F5344CB8AC3E}">
        <p14:creationId xmlns:p14="http://schemas.microsoft.com/office/powerpoint/2010/main" val="420182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52D66-844F-88EC-258F-D053E6D554E4}"/>
              </a:ext>
            </a:extLst>
          </p:cNvPr>
          <p:cNvSpPr>
            <a:spLocks noGrp="1"/>
          </p:cNvSpPr>
          <p:nvPr>
            <p:ph type="title"/>
          </p:nvPr>
        </p:nvSpPr>
        <p:spPr>
          <a:xfrm>
            <a:off x="686834" y="1153572"/>
            <a:ext cx="3200400" cy="4461163"/>
          </a:xfrm>
        </p:spPr>
        <p:txBody>
          <a:bodyPr vert="horz" lIns="91440" tIns="45720" rIns="91440" bIns="45720" rtlCol="0" anchor="ctr">
            <a:normAutofit/>
          </a:bodyPr>
          <a:lstStyle/>
          <a:p>
            <a:pPr algn="l"/>
            <a:r>
              <a:rPr lang="en-US" sz="4100" kern="1200">
                <a:solidFill>
                  <a:srgbClr val="FFFFFF"/>
                </a:solidFill>
                <a:latin typeface="+mj-lt"/>
                <a:ea typeface="+mj-ea"/>
                <a:cs typeface="+mj-cs"/>
              </a:rPr>
              <a:t>References</a:t>
            </a:r>
          </a:p>
        </p:txBody>
      </p:sp>
      <p:sp>
        <p:nvSpPr>
          <p:cNvPr id="113" name="Arc 1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6FC2320-6F20-DAC9-162C-974227825175}"/>
              </a:ext>
            </a:extLst>
          </p:cNvPr>
          <p:cNvSpPr txBox="1"/>
          <p:nvPr/>
        </p:nvSpPr>
        <p:spPr>
          <a:xfrm>
            <a:off x="4447308" y="591344"/>
            <a:ext cx="6906491" cy="55856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100"/>
              <a:t>Ethics guidelines for trustworthy AI - European Parliament. (n.d.). </a:t>
            </a:r>
            <a:r>
              <a:rPr lang="en-US" sz="1100">
                <a:hlinkClick r:id="rId2">
                  <a:extLst>
                    <a:ext uri="{A12FA001-AC4F-418D-AE19-62706E023703}">
                      <ahyp:hlinkClr xmlns:ahyp="http://schemas.microsoft.com/office/drawing/2018/hyperlinkcolor" val="tx"/>
                    </a:ext>
                  </a:extLst>
                </a:hlinkClick>
              </a:rPr>
              <a:t>https://www.europarl.europa.eu/cmsdata/196377/AI</a:t>
            </a:r>
            <a:r>
              <a:rPr lang="en-US" sz="1100"/>
              <a:t> HLEG_Ethics Guidelines for Trustworthy AI.pdf</a:t>
            </a:r>
          </a:p>
          <a:p>
            <a:pPr indent="-228600">
              <a:lnSpc>
                <a:spcPct val="90000"/>
              </a:lnSpc>
              <a:spcAft>
                <a:spcPts val="600"/>
              </a:spcAft>
              <a:buFont typeface="Arial" panose="020B0604020202020204" pitchFamily="34" charset="0"/>
              <a:buChar char="•"/>
            </a:pPr>
            <a:r>
              <a:rPr lang="en-US" sz="1100"/>
              <a:t>World Health Organization. (n.d.). </a:t>
            </a:r>
            <a:r>
              <a:rPr lang="en-US" sz="1100" i="1"/>
              <a:t>Who releases AI ethics and governance guidance for large multi-modal models</a:t>
            </a:r>
            <a:r>
              <a:rPr lang="en-US" sz="1100"/>
              <a:t>. World Health Organization. </a:t>
            </a:r>
            <a:r>
              <a:rPr lang="en-US" sz="1100">
                <a:hlinkClick r:id="rId3">
                  <a:extLst>
                    <a:ext uri="{A12FA001-AC4F-418D-AE19-62706E023703}">
                      <ahyp:hlinkClr xmlns:ahyp="http://schemas.microsoft.com/office/drawing/2018/hyperlinkcolor" val="tx"/>
                    </a:ext>
                  </a:extLst>
                </a:hlinkClick>
              </a:rPr>
              <a:t>https://www.who.int/news/item/18-01-2024-who-releases-ai-ethics-and-governance-guidance-for-large-multi-modal-models</a:t>
            </a:r>
            <a:endParaRPr lang="en-US" sz="1100"/>
          </a:p>
          <a:p>
            <a:pPr indent="-228600">
              <a:lnSpc>
                <a:spcPct val="90000"/>
              </a:lnSpc>
              <a:spcAft>
                <a:spcPts val="600"/>
              </a:spcAft>
              <a:buFont typeface="Arial" panose="020B0604020202020204" pitchFamily="34" charset="0"/>
              <a:buChar char="•"/>
            </a:pPr>
            <a:r>
              <a:rPr lang="en-US" sz="1100">
                <a:hlinkClick r:id="rId4">
                  <a:extLst>
                    <a:ext uri="{A12FA001-AC4F-418D-AE19-62706E023703}">
                      <ahyp:hlinkClr xmlns:ahyp="http://schemas.microsoft.com/office/drawing/2018/hyperlinkcolor" val="tx"/>
                    </a:ext>
                  </a:extLst>
                </a:hlinkClick>
              </a:rPr>
              <a:t>https://www.govloop.com/community/blog/ai-and-the-public-sector-navigating-ethics-and-innovation-by-2030/</a:t>
            </a:r>
            <a:endParaRPr lang="en-US" sz="1100"/>
          </a:p>
          <a:p>
            <a:pPr indent="-228600">
              <a:lnSpc>
                <a:spcPct val="90000"/>
              </a:lnSpc>
              <a:spcAft>
                <a:spcPts val="600"/>
              </a:spcAft>
              <a:buFont typeface="Arial" panose="020B0604020202020204" pitchFamily="34" charset="0"/>
              <a:buChar char="•"/>
            </a:pPr>
            <a:r>
              <a:rPr lang="en-US" sz="1100">
                <a:hlinkClick r:id="rId5">
                  <a:extLst>
                    <a:ext uri="{A12FA001-AC4F-418D-AE19-62706E023703}">
                      <ahyp:hlinkClr xmlns:ahyp="http://schemas.microsoft.com/office/drawing/2018/hyperlinkcolor" val="tx"/>
                    </a:ext>
                  </a:extLst>
                </a:hlinkClick>
              </a:rPr>
              <a:t>https://www.reedsmith.com/en/perspectives/ai-in-entertainment-and-media/2023/06/ai-ethics</a:t>
            </a:r>
            <a:endParaRPr lang="en-US" sz="1100"/>
          </a:p>
          <a:p>
            <a:pPr indent="-228600">
              <a:lnSpc>
                <a:spcPct val="90000"/>
              </a:lnSpc>
              <a:spcAft>
                <a:spcPts val="600"/>
              </a:spcAft>
              <a:buFont typeface="Arial" panose="020B0604020202020204" pitchFamily="34" charset="0"/>
              <a:buChar char="•"/>
            </a:pPr>
            <a:r>
              <a:rPr lang="en-US" sz="1100"/>
              <a:t>NASA. (2025, January 14). </a:t>
            </a:r>
            <a:r>
              <a:rPr lang="en-US" sz="1100" i="1"/>
              <a:t>NASA’s AI use cases: Advancing Space Exploration with responsibility </a:t>
            </a:r>
            <a:r>
              <a:rPr lang="en-US" sz="1100"/>
              <a:t>. NASA. </a:t>
            </a:r>
            <a:r>
              <a:rPr lang="en-US" sz="1100">
                <a:hlinkClick r:id="rId6">
                  <a:extLst>
                    <a:ext uri="{A12FA001-AC4F-418D-AE19-62706E023703}">
                      <ahyp:hlinkClr xmlns:ahyp="http://schemas.microsoft.com/office/drawing/2018/hyperlinkcolor" val="tx"/>
                    </a:ext>
                  </a:extLst>
                </a:hlinkClick>
              </a:rPr>
              <a:t>https://www.nasa.gov/organizations/ocio/dt/ai/2024-ai-use-cases/</a:t>
            </a:r>
            <a:r>
              <a:rPr lang="en-US" sz="1100"/>
              <a:t> </a:t>
            </a:r>
          </a:p>
          <a:p>
            <a:pPr indent="-228600">
              <a:lnSpc>
                <a:spcPct val="90000"/>
              </a:lnSpc>
              <a:spcAft>
                <a:spcPts val="600"/>
              </a:spcAft>
              <a:buFont typeface="Arial" panose="020B0604020202020204" pitchFamily="34" charset="0"/>
              <a:buChar char="•"/>
            </a:pPr>
            <a:r>
              <a:rPr lang="en-US" sz="1100">
                <a:hlinkClick r:id="rId7">
                  <a:extLst>
                    <a:ext uri="{A12FA001-AC4F-418D-AE19-62706E023703}">
                      <ahyp:hlinkClr xmlns:ahyp="http://schemas.microsoft.com/office/drawing/2018/hyperlinkcolor" val="tx"/>
                    </a:ext>
                  </a:extLst>
                </a:hlinkClick>
              </a:rPr>
              <a:t>https://www.who.int/publications/i/item/9789240029200</a:t>
            </a:r>
            <a:endParaRPr lang="en-US" sz="1100"/>
          </a:p>
          <a:p>
            <a:pPr indent="-228600">
              <a:lnSpc>
                <a:spcPct val="90000"/>
              </a:lnSpc>
              <a:spcAft>
                <a:spcPts val="600"/>
              </a:spcAft>
              <a:buFont typeface="Arial" panose="020B0604020202020204" pitchFamily="34" charset="0"/>
              <a:buChar char="•"/>
            </a:pPr>
            <a:r>
              <a:rPr lang="en-US" sz="1100">
                <a:hlinkClick r:id="rId8">
                  <a:extLst>
                    <a:ext uri="{A12FA001-AC4F-418D-AE19-62706E023703}">
                      <ahyp:hlinkClr xmlns:ahyp="http://schemas.microsoft.com/office/drawing/2018/hyperlinkcolor" val="tx"/>
                    </a:ext>
                  </a:extLst>
                </a:hlinkClick>
              </a:rPr>
              <a:t>https://www.cgiar.org/news-events/news/ai-sparks-a-new-agricultural-revolution-in-the-global-south/</a:t>
            </a:r>
            <a:endParaRPr lang="en-US" sz="1100"/>
          </a:p>
          <a:p>
            <a:pPr indent="-228600">
              <a:lnSpc>
                <a:spcPct val="90000"/>
              </a:lnSpc>
              <a:spcAft>
                <a:spcPts val="600"/>
              </a:spcAft>
              <a:buFont typeface="Arial" panose="020B0604020202020204" pitchFamily="34" charset="0"/>
              <a:buChar char="•"/>
            </a:pPr>
            <a:r>
              <a:rPr lang="en-US" sz="1100">
                <a:hlinkClick r:id="rId9">
                  <a:extLst>
                    <a:ext uri="{A12FA001-AC4F-418D-AE19-62706E023703}">
                      <ahyp:hlinkClr xmlns:ahyp="http://schemas.microsoft.com/office/drawing/2018/hyperlinkcolor" val="tx"/>
                    </a:ext>
                  </a:extLst>
                </a:hlinkClick>
              </a:rPr>
              <a:t>https://www.nasa.gov/directorates/spacetech/ai-use-cases-in-space-exploration</a:t>
            </a:r>
            <a:endParaRPr lang="en-US" sz="1100"/>
          </a:p>
          <a:p>
            <a:pPr indent="-228600">
              <a:lnSpc>
                <a:spcPct val="90000"/>
              </a:lnSpc>
              <a:spcAft>
                <a:spcPts val="600"/>
              </a:spcAft>
              <a:buFont typeface="Arial" panose="020B0604020202020204" pitchFamily="34" charset="0"/>
              <a:buChar char="•"/>
            </a:pPr>
            <a:r>
              <a:rPr lang="en-US" sz="1100">
                <a:hlinkClick r:id="rId10">
                  <a:extLst>
                    <a:ext uri="{A12FA001-AC4F-418D-AE19-62706E023703}">
                      <ahyp:hlinkClr xmlns:ahyp="http://schemas.microsoft.com/office/drawing/2018/hyperlinkcolor" val="tx"/>
                    </a:ext>
                  </a:extLst>
                </a:hlinkClick>
              </a:rPr>
              <a:t>https://www.imf.org/en/Publications/fandd/issues/2023/09/AI-reverberations-across-finance</a:t>
            </a:r>
            <a:endParaRPr lang="en-US" sz="1100"/>
          </a:p>
          <a:p>
            <a:pPr indent="-228600">
              <a:lnSpc>
                <a:spcPct val="90000"/>
              </a:lnSpc>
              <a:spcAft>
                <a:spcPts val="600"/>
              </a:spcAft>
              <a:buFont typeface="Arial" panose="020B0604020202020204" pitchFamily="34" charset="0"/>
              <a:buChar char="•"/>
            </a:pPr>
            <a:r>
              <a:rPr lang="en-US" sz="1100"/>
              <a:t> </a:t>
            </a:r>
            <a:r>
              <a:rPr lang="en-US" sz="1100">
                <a:hlinkClick r:id="rId11">
                  <a:extLst>
                    <a:ext uri="{A12FA001-AC4F-418D-AE19-62706E023703}">
                      <ahyp:hlinkClr xmlns:ahyp="http://schemas.microsoft.com/office/drawing/2018/hyperlinkcolor" val="tx"/>
                    </a:ext>
                  </a:extLst>
                </a:hlinkClick>
              </a:rPr>
              <a:t>https://unhabitat.org/topic/artificial-intelligence</a:t>
            </a:r>
            <a:endParaRPr lang="en-US" sz="1100"/>
          </a:p>
          <a:p>
            <a:pPr indent="-228600">
              <a:lnSpc>
                <a:spcPct val="90000"/>
              </a:lnSpc>
              <a:spcAft>
                <a:spcPts val="600"/>
              </a:spcAft>
              <a:buFont typeface="Arial" panose="020B0604020202020204" pitchFamily="34" charset="0"/>
              <a:buChar char="•"/>
            </a:pPr>
            <a:r>
              <a:rPr lang="en-US" sz="1100">
                <a:hlinkClick r:id="rId12">
                  <a:extLst>
                    <a:ext uri="{A12FA001-AC4F-418D-AE19-62706E023703}">
                      <ahyp:hlinkClr xmlns:ahyp="http://schemas.microsoft.com/office/drawing/2018/hyperlinkcolor" val="tx"/>
                    </a:ext>
                  </a:extLst>
                </a:hlinkClick>
              </a:rPr>
              <a:t>https://www.brookings.edu/articles/the-ethics-of-ai-generated-content/</a:t>
            </a:r>
            <a:endParaRPr lang="en-US" sz="1100"/>
          </a:p>
          <a:p>
            <a:pPr indent="-228600">
              <a:lnSpc>
                <a:spcPct val="90000"/>
              </a:lnSpc>
              <a:spcAft>
                <a:spcPts val="600"/>
              </a:spcAft>
              <a:buFont typeface="Arial" panose="020B0604020202020204" pitchFamily="34" charset="0"/>
              <a:buChar char="•"/>
            </a:pPr>
            <a:r>
              <a:rPr lang="en-US" sz="1100">
                <a:hlinkClick r:id="rId13">
                  <a:extLst>
                    <a:ext uri="{A12FA001-AC4F-418D-AE19-62706E023703}">
                      <ahyp:hlinkClr xmlns:ahyp="http://schemas.microsoft.com/office/drawing/2018/hyperlinkcolor" val="tx"/>
                    </a:ext>
                  </a:extLst>
                </a:hlinkClick>
              </a:rPr>
              <a:t>https://www.nist.gov/publications/artificial-intelligence-fraud-detection</a:t>
            </a:r>
            <a:endParaRPr lang="en-US" sz="1100"/>
          </a:p>
          <a:p>
            <a:pPr indent="-228600">
              <a:lnSpc>
                <a:spcPct val="90000"/>
              </a:lnSpc>
              <a:spcAft>
                <a:spcPts val="600"/>
              </a:spcAft>
              <a:buFont typeface="Arial" panose="020B0604020202020204" pitchFamily="34" charset="0"/>
              <a:buChar char="•"/>
            </a:pPr>
            <a:r>
              <a:rPr lang="en-US" sz="1100">
                <a:hlinkClick r:id="rId14">
                  <a:extLst>
                    <a:ext uri="{A12FA001-AC4F-418D-AE19-62706E023703}">
                      <ahyp:hlinkClr xmlns:ahyp="http://schemas.microsoft.com/office/drawing/2018/hyperlinkcolor" val="tx"/>
                    </a:ext>
                  </a:extLst>
                </a:hlinkClick>
              </a:rPr>
              <a:t>https://www.technologyreview.com/2023/05/01/1072187/ai-blockchain-convergence/</a:t>
            </a:r>
            <a:endParaRPr lang="en-US" sz="1100"/>
          </a:p>
          <a:p>
            <a:pPr indent="-228600">
              <a:lnSpc>
                <a:spcPct val="90000"/>
              </a:lnSpc>
              <a:spcAft>
                <a:spcPts val="600"/>
              </a:spcAft>
              <a:buFont typeface="Arial" panose="020B0604020202020204" pitchFamily="34" charset="0"/>
              <a:buChar char="•"/>
            </a:pPr>
            <a:r>
              <a:rPr lang="en-US" sz="1100">
                <a:hlinkClick r:id="rId15">
                  <a:extLst>
                    <a:ext uri="{A12FA001-AC4F-418D-AE19-62706E023703}">
                      <ahyp:hlinkClr xmlns:ahyp="http://schemas.microsoft.com/office/drawing/2018/hyperlinkcolor" val="tx"/>
                    </a:ext>
                  </a:extLst>
                </a:hlinkClick>
              </a:rPr>
              <a:t>https://www2.deloitte.com/us/en/pages/consumer-business/articles/ai-in-retail.html</a:t>
            </a:r>
            <a:endParaRPr lang="en-US" sz="1100"/>
          </a:p>
          <a:p>
            <a:pPr indent="-228600">
              <a:lnSpc>
                <a:spcPct val="90000"/>
              </a:lnSpc>
              <a:spcAft>
                <a:spcPts val="600"/>
              </a:spcAft>
              <a:buFont typeface="Arial" panose="020B0604020202020204" pitchFamily="34" charset="0"/>
              <a:buChar char="•"/>
            </a:pPr>
            <a:r>
              <a:rPr lang="en-US" sz="1100"/>
              <a:t> </a:t>
            </a:r>
            <a:r>
              <a:rPr lang="en-US" sz="1100">
                <a:hlinkClick r:id="rId16">
                  <a:extLst>
                    <a:ext uri="{A12FA001-AC4F-418D-AE19-62706E023703}">
                      <ahyp:hlinkClr xmlns:ahyp="http://schemas.microsoft.com/office/drawing/2018/hyperlinkcolor" val="tx"/>
                    </a:ext>
                  </a:extLst>
                </a:hlinkClick>
              </a:rPr>
              <a:t>https://www.oecd.org/governance/ai-in-the-public-sector/</a:t>
            </a:r>
            <a:endParaRPr lang="en-US" sz="1100"/>
          </a:p>
          <a:p>
            <a:pPr indent="-228600">
              <a:lnSpc>
                <a:spcPct val="90000"/>
              </a:lnSpc>
              <a:spcAft>
                <a:spcPts val="600"/>
              </a:spcAft>
              <a:buFont typeface="Arial" panose="020B0604020202020204" pitchFamily="34" charset="0"/>
              <a:buChar char="•"/>
            </a:pPr>
            <a:r>
              <a:rPr lang="en-US" sz="1100"/>
              <a:t> </a:t>
            </a:r>
            <a:r>
              <a:rPr lang="en-US" sz="1100">
                <a:hlinkClick r:id="rId17">
                  <a:extLst>
                    <a:ext uri="{A12FA001-AC4F-418D-AE19-62706E023703}">
                      <ahyp:hlinkClr xmlns:ahyp="http://schemas.microsoft.com/office/drawing/2018/hyperlinkcolor" val="tx"/>
                    </a:ext>
                  </a:extLst>
                </a:hlinkClick>
              </a:rPr>
              <a:t>https://www.mckinsey.com/business-functions/operations/our-insights/how-ai-is-transforming-manufacturing</a:t>
            </a:r>
            <a:endParaRPr lang="en-US" sz="1100"/>
          </a:p>
          <a:p>
            <a:pPr indent="-228600">
              <a:lnSpc>
                <a:spcPct val="90000"/>
              </a:lnSpc>
              <a:spcAft>
                <a:spcPts val="600"/>
              </a:spcAft>
              <a:buFont typeface="Arial" panose="020B0604020202020204" pitchFamily="34" charset="0"/>
              <a:buChar char="•"/>
            </a:pPr>
            <a:r>
              <a:rPr lang="en-US" sz="1100">
                <a:hlinkClick r:id="rId18">
                  <a:extLst>
                    <a:ext uri="{A12FA001-AC4F-418D-AE19-62706E023703}">
                      <ahyp:hlinkClr xmlns:ahyp="http://schemas.microsoft.com/office/drawing/2018/hyperlinkcolor" val="tx"/>
                    </a:ext>
                  </a:extLst>
                </a:hlinkClick>
              </a:rPr>
              <a:t>https://futureoflife.org/open-letter/pause-giant-ai-experiments/</a:t>
            </a:r>
            <a:endParaRPr lang="en-US" sz="1100"/>
          </a:p>
          <a:p>
            <a:pPr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3831628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FE8492-F5C3-43D4-B659-A88210F4E6B2}"/>
              </a:ext>
            </a:extLst>
          </p:cNvPr>
          <p:cNvSpPr>
            <a:spLocks noGrp="1"/>
          </p:cNvSpPr>
          <p:nvPr>
            <p:ph idx="1"/>
          </p:nvPr>
        </p:nvSpPr>
        <p:spPr/>
        <p:txBody>
          <a:bodyPr>
            <a:normAutofit/>
          </a:bodyPr>
          <a:lstStyle/>
          <a:p>
            <a:pPr marL="0" lvl="0" indent="0">
              <a:buNone/>
            </a:pPr>
            <a:r>
              <a:rPr lang="en-US" sz="2000">
                <a:solidFill>
                  <a:prstClr val="white"/>
                </a:solidFill>
                <a:cs typeface="Segoe UI" panose="020B0502040204020203" pitchFamily="34" charset="0"/>
              </a:rPr>
              <a:t>Mahatma Gandhi – Civil Rights Activist</a:t>
            </a:r>
          </a:p>
          <a:p>
            <a:pPr marL="0" lvl="0" indent="0">
              <a:buNone/>
            </a:pPr>
            <a:endParaRPr lang="en-US" sz="2000">
              <a:solidFill>
                <a:prstClr val="white"/>
              </a:solidFill>
            </a:endParaRPr>
          </a:p>
          <a:p>
            <a:pPr lvl="0"/>
            <a:endParaRPr lang="en-US" sz="2000">
              <a:solidFill>
                <a:prstClr val="black"/>
              </a:solidFill>
            </a:endParaRPr>
          </a:p>
          <a:p>
            <a:endParaRPr lang="en-US"/>
          </a:p>
        </p:txBody>
      </p:sp>
      <p:pic>
        <p:nvPicPr>
          <p:cNvPr id="6" name="Image 0" descr="preencoded.png">
            <a:extLst>
              <a:ext uri="{FF2B5EF4-FFF2-40B4-BE49-F238E27FC236}">
                <a16:creationId xmlns:a16="http://schemas.microsoft.com/office/drawing/2014/main" id="{F024D993-A80A-C505-95BE-944D9B146461}"/>
              </a:ext>
            </a:extLst>
          </p:cNvPr>
          <p:cNvPicPr>
            <a:picLocks noChangeAspect="1"/>
          </p:cNvPicPr>
          <p:nvPr/>
        </p:nvPicPr>
        <p:blipFill>
          <a:blip r:embed="rId3"/>
          <a:stretch>
            <a:fillRect/>
          </a:stretch>
        </p:blipFill>
        <p:spPr>
          <a:xfrm>
            <a:off x="6867939" y="0"/>
            <a:ext cx="5324060" cy="6858000"/>
          </a:xfrm>
          <a:prstGeom prst="rect">
            <a:avLst/>
          </a:prstGeom>
        </p:spPr>
      </p:pic>
      <p:sp>
        <p:nvSpPr>
          <p:cNvPr id="11" name="TextBox 10">
            <a:extLst>
              <a:ext uri="{FF2B5EF4-FFF2-40B4-BE49-F238E27FC236}">
                <a16:creationId xmlns:a16="http://schemas.microsoft.com/office/drawing/2014/main" id="{2B33C5C9-6D26-463B-4C3F-078C285E5A97}"/>
              </a:ext>
            </a:extLst>
          </p:cNvPr>
          <p:cNvSpPr txBox="1"/>
          <p:nvPr/>
        </p:nvSpPr>
        <p:spPr>
          <a:xfrm>
            <a:off x="0" y="1204777"/>
            <a:ext cx="5695121" cy="5341847"/>
          </a:xfrm>
          <a:prstGeom prst="rect">
            <a:avLst/>
          </a:prstGeom>
          <a:noFill/>
        </p:spPr>
        <p:txBody>
          <a:bodyPr wrap="square" lIns="91440" tIns="45720" rIns="91440" bIns="45720" rtlCol="0" anchor="t">
            <a:spAutoFit/>
          </a:bodyPr>
          <a:lstStyle/>
          <a:p>
            <a:pPr marL="285750" indent="-285750">
              <a:buFont typeface="Arial"/>
              <a:buChar char="•"/>
            </a:pPr>
            <a:r>
              <a:rPr lang="en-US" sz="1600">
                <a:latin typeface="Times New Roman"/>
                <a:cs typeface="Times New Roman"/>
              </a:rPr>
              <a:t>  Privacy and  Bias in Healthcare</a:t>
            </a:r>
            <a:endParaRPr lang="en-US" sz="1600">
              <a:latin typeface="Times New Roman"/>
              <a:ea typeface="Verdana"/>
              <a:cs typeface="Times New Roman"/>
            </a:endParaRPr>
          </a:p>
          <a:p>
            <a:pPr marL="285750" indent="-285750">
              <a:buFont typeface="Arial"/>
              <a:buChar char="•"/>
            </a:pPr>
            <a:r>
              <a:rPr lang="en-US" sz="1600">
                <a:latin typeface="Times New Roman"/>
                <a:cs typeface="Times New Roman"/>
              </a:rPr>
              <a:t>Data ownership in Agriculture </a:t>
            </a:r>
          </a:p>
          <a:p>
            <a:pPr marL="285750" indent="-285750">
              <a:lnSpc>
                <a:spcPct val="150000"/>
              </a:lnSpc>
              <a:buFont typeface="Arial" panose="020B0604020202020204" pitchFamily="34" charset="0"/>
              <a:buChar char="•"/>
            </a:pPr>
            <a:r>
              <a:rPr lang="en-US" sz="1600">
                <a:latin typeface="Times New Roman"/>
                <a:cs typeface="Times New Roman"/>
              </a:rPr>
              <a:t>AI Transparency and Accountability in Space</a:t>
            </a:r>
          </a:p>
          <a:p>
            <a:pPr marL="285750" indent="-285750">
              <a:lnSpc>
                <a:spcPct val="150000"/>
              </a:lnSpc>
              <a:buFont typeface="Arial" panose="020B0604020202020204" pitchFamily="34" charset="0"/>
              <a:buChar char="•"/>
            </a:pPr>
            <a:r>
              <a:rPr lang="en-US" sz="1600">
                <a:latin typeface="Times New Roman"/>
                <a:cs typeface="Times New Roman"/>
              </a:rPr>
              <a:t>AI surveillance &amp; predictive policing in Smart Cities</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Misinformation in Entertainment &amp; Media</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Data Governance in  Blockchain Integration</a:t>
            </a:r>
          </a:p>
          <a:p>
            <a:pPr marL="285750" indent="-285750">
              <a:lnSpc>
                <a:spcPct val="150000"/>
              </a:lnSpc>
              <a:buFont typeface="Arial" panose="020B0604020202020204" pitchFamily="34" charset="0"/>
              <a:buChar char="•"/>
            </a:pPr>
            <a:r>
              <a:rPr lang="en-US" sz="1600">
                <a:latin typeface="Times New Roman"/>
                <a:cs typeface="Times New Roman"/>
              </a:rPr>
              <a:t> Social Inequality  in Finance</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Data Privacy in Retail</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Transparency in government &amp; Public sector </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Job displacement in Manufacturing</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  AI and AGI (Artificial General Intelligence )</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  Technologies that drove the ethical tensions</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  AI Case Studies</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  AI Future Trends</a:t>
            </a:r>
            <a:endParaRPr lang="en-US" sz="1600">
              <a:latin typeface="Times New Roman"/>
              <a:ea typeface="Verdana"/>
              <a:cs typeface="Times New Roman"/>
            </a:endParaRPr>
          </a:p>
          <a:p>
            <a:pPr marL="285750" indent="-285750">
              <a:lnSpc>
                <a:spcPct val="150000"/>
              </a:lnSpc>
              <a:buFont typeface="Arial" panose="020B0604020202020204" pitchFamily="34" charset="0"/>
              <a:buChar char="•"/>
            </a:pPr>
            <a:r>
              <a:rPr lang="en-US" sz="1600">
                <a:latin typeface="Times New Roman"/>
                <a:cs typeface="Times New Roman"/>
              </a:rPr>
              <a:t> Conclusion </a:t>
            </a:r>
            <a:endParaRPr lang="en-US" sz="1600">
              <a:latin typeface="Times New Roman"/>
              <a:ea typeface="Verdana"/>
              <a:cs typeface="Times New Roman"/>
            </a:endParaRPr>
          </a:p>
        </p:txBody>
      </p:sp>
      <p:sp>
        <p:nvSpPr>
          <p:cNvPr id="12" name="TextBox 11">
            <a:extLst>
              <a:ext uri="{FF2B5EF4-FFF2-40B4-BE49-F238E27FC236}">
                <a16:creationId xmlns:a16="http://schemas.microsoft.com/office/drawing/2014/main" id="{90972855-1658-86D1-1D16-D6A45590C86B}"/>
              </a:ext>
            </a:extLst>
          </p:cNvPr>
          <p:cNvSpPr txBox="1"/>
          <p:nvPr/>
        </p:nvSpPr>
        <p:spPr>
          <a:xfrm>
            <a:off x="0" y="295870"/>
            <a:ext cx="3228769" cy="830997"/>
          </a:xfrm>
          <a:prstGeom prst="rect">
            <a:avLst/>
          </a:prstGeom>
          <a:noFill/>
        </p:spPr>
        <p:txBody>
          <a:bodyPr wrap="none" rtlCol="0">
            <a:spAutoFit/>
          </a:bodyPr>
          <a:lstStyle/>
          <a:p>
            <a:r>
              <a:rPr lang="en-US" sz="480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729284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A3A90AD-1CD8-41D2-936B-337F9C4B5729}"/>
              </a:ext>
              <a:ext uri="{C183D7F6-B498-43B3-948B-1728B52AA6E4}">
                <adec:decorative xmlns:adec="http://schemas.microsoft.com/office/drawing/2017/decorative" val="1"/>
              </a:ext>
            </a:extLst>
          </p:cNvPr>
          <p:cNvGrpSpPr/>
          <p:nvPr/>
        </p:nvGrpSpPr>
        <p:grpSpPr bwMode="white">
          <a:xfrm>
            <a:off x="-627408" y="1017171"/>
            <a:ext cx="10306051" cy="3076576"/>
            <a:chOff x="942974" y="742950"/>
            <a:chExt cx="10306051" cy="3076576"/>
          </a:xfrm>
        </p:grpSpPr>
        <p:cxnSp>
          <p:nvCxnSpPr>
            <p:cNvPr id="6" name="Straight Connector 5">
              <a:extLst>
                <a:ext uri="{FF2B5EF4-FFF2-40B4-BE49-F238E27FC236}">
                  <a16:creationId xmlns:a16="http://schemas.microsoft.com/office/drawing/2014/main" id="{39F3A2BB-40C1-42CA-A4A3-4A1D3D9187CC}"/>
                </a:ext>
              </a:extLst>
            </p:cNvPr>
            <p:cNvCxnSpPr/>
            <p:nvPr/>
          </p:nvCxnSpPr>
          <p:spPr bwMode="white">
            <a:xfrm>
              <a:off x="9182100" y="752475"/>
              <a:ext cx="2066925"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94F1E25-ED74-4D7A-B245-5EB4CCB3BC1C}"/>
                </a:ext>
              </a:extLst>
            </p:cNvPr>
            <p:cNvCxnSpPr>
              <a:cxnSpLocks/>
            </p:cNvCxnSpPr>
            <p:nvPr/>
          </p:nvCxnSpPr>
          <p:spPr bwMode="white">
            <a:xfrm>
              <a:off x="11249025" y="742950"/>
              <a:ext cx="0" cy="3076575"/>
            </a:xfrm>
            <a:prstGeom prst="line">
              <a:avLst/>
            </a:prstGeom>
            <a:ln>
              <a:solidFill>
                <a:schemeClr val="bg1">
                  <a:alpha val="63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2E6A9B-9018-4F00-97AA-854FDCF8CDAD}"/>
                </a:ext>
              </a:extLst>
            </p:cNvPr>
            <p:cNvCxnSpPr>
              <a:cxnSpLocks/>
            </p:cNvCxnSpPr>
            <p:nvPr/>
          </p:nvCxnSpPr>
          <p:spPr bwMode="white">
            <a:xfrm flipV="1">
              <a:off x="942975" y="762000"/>
              <a:ext cx="0" cy="3057525"/>
            </a:xfrm>
            <a:prstGeom prst="line">
              <a:avLst/>
            </a:prstGeom>
            <a:ln>
              <a:solidFill>
                <a:schemeClr val="bg1">
                  <a:alpha val="63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BCCD207-4A0F-4D3D-9325-E03163EC28D6}"/>
                </a:ext>
              </a:extLst>
            </p:cNvPr>
            <p:cNvCxnSpPr/>
            <p:nvPr/>
          </p:nvCxnSpPr>
          <p:spPr bwMode="white">
            <a:xfrm>
              <a:off x="942974" y="762000"/>
              <a:ext cx="22098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0C3325-BB31-4612-9C80-94B32B592862}"/>
                </a:ext>
              </a:extLst>
            </p:cNvPr>
            <p:cNvCxnSpPr/>
            <p:nvPr/>
          </p:nvCxnSpPr>
          <p:spPr bwMode="white">
            <a:xfrm>
              <a:off x="7716715" y="3819525"/>
              <a:ext cx="3528000"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3833A57-3DDD-41F3-88A1-C20FCAA46845}"/>
                </a:ext>
              </a:extLst>
            </p:cNvPr>
            <p:cNvCxnSpPr/>
            <p:nvPr/>
          </p:nvCxnSpPr>
          <p:spPr bwMode="white">
            <a:xfrm>
              <a:off x="942974" y="3819526"/>
              <a:ext cx="36360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98DA4ED5-D2AA-4A50-8739-CBD0C97716D0}"/>
              </a:ext>
            </a:extLst>
          </p:cNvPr>
          <p:cNvSpPr>
            <a:spLocks noGrp="1"/>
          </p:cNvSpPr>
          <p:nvPr>
            <p:ph type="title"/>
          </p:nvPr>
        </p:nvSpPr>
        <p:spPr bwMode="white">
          <a:xfrm>
            <a:off x="119727" y="1497886"/>
            <a:ext cx="5111424" cy="3057525"/>
          </a:xfrm>
        </p:spPr>
        <p:txBody>
          <a:bodyPr>
            <a:noAutofit/>
          </a:bodyPr>
          <a:lstStyle/>
          <a:p>
            <a:pPr marL="285750" indent="-285750" algn="l">
              <a:lnSpc>
                <a:spcPct val="200000"/>
              </a:lnSpc>
              <a:buFont typeface="Arial"/>
              <a:buChar char="•"/>
            </a:pPr>
            <a:r>
              <a:rPr lang="en-US" sz="2000">
                <a:latin typeface="Times New Roman"/>
                <a:ea typeface="Verdana"/>
                <a:cs typeface="Times New Roman"/>
              </a:rPr>
              <a:t>AI enhances diagnostics, streamlines patient care, and accelerates drug discovery, but also raises ethical concerns. Issues include Data privacy, biased training data, and a lack of explainability.</a:t>
            </a:r>
            <a:br>
              <a:rPr lang="en-US" sz="2000">
                <a:latin typeface="Times New Roman"/>
                <a:ea typeface="Verdana"/>
                <a:cs typeface="Times New Roman"/>
              </a:rPr>
            </a:br>
            <a:r>
              <a:rPr lang="en-US" sz="2000">
                <a:latin typeface="Times New Roman"/>
                <a:ea typeface="Verdana"/>
                <a:cs typeface="Times New Roman"/>
              </a:rPr>
              <a:t>Responsible AI in healthcare demands transparency, privacy, and strong data governance. </a:t>
            </a:r>
            <a:endParaRPr lang="en-US" sz="2000">
              <a:ea typeface="Verdana"/>
            </a:endParaRPr>
          </a:p>
        </p:txBody>
      </p:sp>
      <p:sp>
        <p:nvSpPr>
          <p:cNvPr id="12" name="TextBox 11">
            <a:extLst>
              <a:ext uri="{FF2B5EF4-FFF2-40B4-BE49-F238E27FC236}">
                <a16:creationId xmlns:a16="http://schemas.microsoft.com/office/drawing/2014/main" id="{91239E2D-C550-48BF-1B96-AA94A31995F4}"/>
              </a:ext>
            </a:extLst>
          </p:cNvPr>
          <p:cNvSpPr txBox="1"/>
          <p:nvPr/>
        </p:nvSpPr>
        <p:spPr>
          <a:xfrm>
            <a:off x="119727" y="574557"/>
            <a:ext cx="5528216"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Privacy and  Bias in Healthcare</a:t>
            </a:r>
          </a:p>
        </p:txBody>
      </p:sp>
      <p:pic>
        <p:nvPicPr>
          <p:cNvPr id="16" name="Picture 15" descr="A person in a medical uniform&#10;&#10;AI-generated content may be incorrect.">
            <a:extLst>
              <a:ext uri="{FF2B5EF4-FFF2-40B4-BE49-F238E27FC236}">
                <a16:creationId xmlns:a16="http://schemas.microsoft.com/office/drawing/2014/main" id="{49467C5E-2A43-9AD7-A5F1-5FA747D9AAE2}"/>
              </a:ext>
            </a:extLst>
          </p:cNvPr>
          <p:cNvPicPr>
            <a:picLocks noChangeAspect="1"/>
          </p:cNvPicPr>
          <p:nvPr/>
        </p:nvPicPr>
        <p:blipFill>
          <a:blip r:embed="rId3"/>
          <a:stretch>
            <a:fillRect/>
          </a:stretch>
        </p:blipFill>
        <p:spPr>
          <a:xfrm>
            <a:off x="5647944" y="0"/>
            <a:ext cx="6544056" cy="6857999"/>
          </a:xfrm>
          <a:prstGeom prst="rect">
            <a:avLst/>
          </a:prstGeom>
        </p:spPr>
      </p:pic>
    </p:spTree>
    <p:extLst>
      <p:ext uri="{BB962C8B-B14F-4D97-AF65-F5344CB8AC3E}">
        <p14:creationId xmlns:p14="http://schemas.microsoft.com/office/powerpoint/2010/main" val="54832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A721E7-E5B9-4F85-B142-89E9E2F0C69D}"/>
              </a:ext>
            </a:extLst>
          </p:cNvPr>
          <p:cNvSpPr>
            <a:spLocks noGrp="1"/>
          </p:cNvSpPr>
          <p:nvPr>
            <p:ph sz="quarter" idx="13"/>
          </p:nvPr>
        </p:nvSpPr>
        <p:spPr/>
        <p:txBody>
          <a:bodyPr/>
          <a:lstStyle/>
          <a:p>
            <a:r>
              <a:rPr lang="en-US" i="1">
                <a:solidFill>
                  <a:schemeClr val="bg1"/>
                </a:solidFill>
                <a:cs typeface="Segoe UI" panose="020B0502040204020203" pitchFamily="34" charset="0"/>
              </a:rPr>
              <a:t> Gustav Flaubert – French Novelist</a:t>
            </a:r>
          </a:p>
          <a:p>
            <a:endParaRPr lang="en-US" i="1">
              <a:solidFill>
                <a:schemeClr val="bg1"/>
              </a:solidFill>
            </a:endParaRPr>
          </a:p>
          <a:p>
            <a:endParaRPr lang="en-US"/>
          </a:p>
        </p:txBody>
      </p:sp>
      <p:sp>
        <p:nvSpPr>
          <p:cNvPr id="9" name="TextBox 8">
            <a:extLst>
              <a:ext uri="{FF2B5EF4-FFF2-40B4-BE49-F238E27FC236}">
                <a16:creationId xmlns:a16="http://schemas.microsoft.com/office/drawing/2014/main" id="{FCFC73F3-3FCA-5800-F66F-3F2FA065B8E0}"/>
              </a:ext>
            </a:extLst>
          </p:cNvPr>
          <p:cNvSpPr txBox="1"/>
          <p:nvPr/>
        </p:nvSpPr>
        <p:spPr>
          <a:xfrm>
            <a:off x="97536" y="1777930"/>
            <a:ext cx="5811381" cy="4987647"/>
          </a:xfrm>
          <a:prstGeom prst="rect">
            <a:avLst/>
          </a:prstGeom>
          <a:noFill/>
        </p:spPr>
        <p:txBody>
          <a:bodyPr wrap="square" lIns="91440" tIns="45720" rIns="91440" bIns="45720" rtlCol="0" anchor="t">
            <a:spAutoFit/>
          </a:bodyPr>
          <a:lstStyle/>
          <a:p>
            <a:pPr marL="285750" indent="-285750">
              <a:lnSpc>
                <a:spcPct val="200000"/>
              </a:lnSpc>
              <a:buFont typeface="Arial"/>
              <a:buChar char="•"/>
            </a:pPr>
            <a:r>
              <a:rPr lang="en-US">
                <a:latin typeface="Times New Roman"/>
                <a:cs typeface="Times New Roman"/>
              </a:rPr>
              <a:t>Precision farming using AI enhances yield prediction and resource management, but can marginalize small-scale farmers who lack access to technology. </a:t>
            </a:r>
            <a:endParaRPr lang="en-US">
              <a:latin typeface="Times New Roman"/>
              <a:ea typeface="Verdana"/>
              <a:cs typeface="Times New Roman"/>
            </a:endParaRPr>
          </a:p>
          <a:p>
            <a:pPr marL="285750" indent="-285750">
              <a:lnSpc>
                <a:spcPct val="200000"/>
              </a:lnSpc>
              <a:buFont typeface="Arial"/>
              <a:buChar char="•"/>
            </a:pPr>
            <a:r>
              <a:rPr lang="en-US">
                <a:latin typeface="Times New Roman"/>
                <a:cs typeface="Times New Roman"/>
              </a:rPr>
              <a:t>Ethical challenges include data ownership, algorithmic control over land decisions, and potential ecological harm from over-optimization. </a:t>
            </a:r>
            <a:endParaRPr lang="en-US">
              <a:latin typeface="Verdana"/>
              <a:ea typeface="Verdana"/>
              <a:cs typeface="Times New Roman"/>
            </a:endParaRPr>
          </a:p>
          <a:p>
            <a:pPr marL="285750" indent="-285750">
              <a:lnSpc>
                <a:spcPct val="200000"/>
              </a:lnSpc>
              <a:buFont typeface="Arial"/>
              <a:buChar char="•"/>
            </a:pPr>
            <a:r>
              <a:rPr lang="en-US">
                <a:latin typeface="Times New Roman"/>
                <a:cs typeface="Times New Roman"/>
              </a:rPr>
              <a:t>Equity in digital agriculture is key to inclusive food futures.</a:t>
            </a:r>
            <a:br>
              <a:rPr lang="en-US"/>
            </a:br>
            <a:endParaRPr lang="en-US">
              <a:ea typeface="Verdana"/>
            </a:endParaRPr>
          </a:p>
        </p:txBody>
      </p:sp>
      <p:sp>
        <p:nvSpPr>
          <p:cNvPr id="10" name="TextBox 9">
            <a:extLst>
              <a:ext uri="{FF2B5EF4-FFF2-40B4-BE49-F238E27FC236}">
                <a16:creationId xmlns:a16="http://schemas.microsoft.com/office/drawing/2014/main" id="{075E0AF6-74AE-8852-BCBC-E65DE92F080C}"/>
              </a:ext>
            </a:extLst>
          </p:cNvPr>
          <p:cNvSpPr txBox="1"/>
          <p:nvPr/>
        </p:nvSpPr>
        <p:spPr>
          <a:xfrm>
            <a:off x="0" y="501650"/>
            <a:ext cx="6421823" cy="646331"/>
          </a:xfrm>
          <a:prstGeom prst="rect">
            <a:avLst/>
          </a:prstGeom>
          <a:noFill/>
        </p:spPr>
        <p:txBody>
          <a:bodyPr wrap="none" rtlCol="0">
            <a:spAutoFit/>
          </a:bodyPr>
          <a:lstStyle/>
          <a:p>
            <a:r>
              <a:rPr lang="en-US" sz="3600" b="1">
                <a:latin typeface="Times New Roman" panose="02020603050405020304" pitchFamily="18" charset="0"/>
                <a:cs typeface="Times New Roman" panose="02020603050405020304" pitchFamily="18" charset="0"/>
              </a:rPr>
              <a:t>Data ownership in Agriculture </a:t>
            </a:r>
          </a:p>
        </p:txBody>
      </p:sp>
      <p:pic>
        <p:nvPicPr>
          <p:cNvPr id="11" name="Image 0" descr="preencoded.png">
            <a:extLst>
              <a:ext uri="{FF2B5EF4-FFF2-40B4-BE49-F238E27FC236}">
                <a16:creationId xmlns:a16="http://schemas.microsoft.com/office/drawing/2014/main" id="{99FB1A2C-73DD-C537-DAF8-B51299B9F6D5}"/>
              </a:ext>
            </a:extLst>
          </p:cNvPr>
          <p:cNvPicPr>
            <a:picLocks noChangeAspect="1"/>
          </p:cNvPicPr>
          <p:nvPr/>
        </p:nvPicPr>
        <p:blipFill>
          <a:blip r:embed="rId3"/>
          <a:stretch>
            <a:fillRect/>
          </a:stretch>
        </p:blipFill>
        <p:spPr>
          <a:xfrm>
            <a:off x="6705600" y="1"/>
            <a:ext cx="5486400" cy="6858000"/>
          </a:xfrm>
          <a:prstGeom prst="rect">
            <a:avLst/>
          </a:prstGeom>
        </p:spPr>
      </p:pic>
    </p:spTree>
    <p:extLst>
      <p:ext uri="{BB962C8B-B14F-4D97-AF65-F5344CB8AC3E}">
        <p14:creationId xmlns:p14="http://schemas.microsoft.com/office/powerpoint/2010/main" val="89386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69C07-E345-4689-9860-2FCD3A595308}"/>
              </a:ext>
            </a:extLst>
          </p:cNvPr>
          <p:cNvSpPr>
            <a:spLocks noGrp="1"/>
          </p:cNvSpPr>
          <p:nvPr>
            <p:ph idx="1"/>
          </p:nvPr>
        </p:nvSpPr>
        <p:spPr>
          <a:xfrm>
            <a:off x="2114149" y="5927196"/>
            <a:ext cx="9486900" cy="474294"/>
          </a:xfrm>
        </p:spPr>
        <p:txBody>
          <a:bodyPr>
            <a:normAutofit/>
          </a:bodyPr>
          <a:lstStyle/>
          <a:p>
            <a:pPr marL="0" lvl="0" indent="0">
              <a:buNone/>
            </a:pPr>
            <a:r>
              <a:rPr lang="en-US" sz="2000">
                <a:solidFill>
                  <a:prstClr val="white"/>
                </a:solidFill>
              </a:rPr>
              <a:t>Isabel Allende – Chilean Author</a:t>
            </a:r>
          </a:p>
          <a:p>
            <a:pPr marL="0" lvl="0" indent="0" algn="ctr">
              <a:buNone/>
            </a:pPr>
            <a:endParaRPr lang="en-US" sz="2000">
              <a:solidFill>
                <a:prstClr val="white"/>
              </a:solidFill>
            </a:endParaRPr>
          </a:p>
          <a:p>
            <a:endParaRPr lang="en-US"/>
          </a:p>
        </p:txBody>
      </p:sp>
      <p:sp>
        <p:nvSpPr>
          <p:cNvPr id="5" name="TextBox 4">
            <a:extLst>
              <a:ext uri="{FF2B5EF4-FFF2-40B4-BE49-F238E27FC236}">
                <a16:creationId xmlns:a16="http://schemas.microsoft.com/office/drawing/2014/main" id="{8E3FD9B2-DD69-97B2-8E66-C6180970DF8E}"/>
              </a:ext>
            </a:extLst>
          </p:cNvPr>
          <p:cNvSpPr txBox="1"/>
          <p:nvPr/>
        </p:nvSpPr>
        <p:spPr>
          <a:xfrm>
            <a:off x="6029123" y="224694"/>
            <a:ext cx="6035040" cy="1138773"/>
          </a:xfrm>
          <a:prstGeom prst="rect">
            <a:avLst/>
          </a:prstGeom>
          <a:noFill/>
        </p:spPr>
        <p:txBody>
          <a:bodyPr wrap="square" rtlCol="0">
            <a:spAutoFit/>
          </a:bodyPr>
          <a:lstStyle/>
          <a:p>
            <a:r>
              <a:rPr lang="en-US" sz="3600" b="1">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AI</a:t>
            </a:r>
            <a:r>
              <a:rPr lang="en-US" sz="3600" b="1">
                <a:latin typeface="Times New Roman" panose="02020603050405020304" pitchFamily="18" charset="0"/>
                <a:cs typeface="Times New Roman" panose="02020603050405020304" pitchFamily="18" charset="0"/>
              </a:rPr>
              <a:t> </a:t>
            </a:r>
            <a:r>
              <a:rPr lang="en-US" sz="3200" b="1">
                <a:latin typeface="Times New Roman" panose="02020603050405020304" pitchFamily="18" charset="0"/>
                <a:cs typeface="Times New Roman" panose="02020603050405020304" pitchFamily="18" charset="0"/>
              </a:rPr>
              <a:t>Transparency and Accountability in Space </a:t>
            </a:r>
          </a:p>
        </p:txBody>
      </p:sp>
      <p:pic>
        <p:nvPicPr>
          <p:cNvPr id="9" name="Image 0" descr="preencoded.png">
            <a:extLst>
              <a:ext uri="{FF2B5EF4-FFF2-40B4-BE49-F238E27FC236}">
                <a16:creationId xmlns:a16="http://schemas.microsoft.com/office/drawing/2014/main" id="{B8D1D899-4960-4288-FEA6-8CB448C5C8E2}"/>
              </a:ext>
            </a:extLst>
          </p:cNvPr>
          <p:cNvPicPr>
            <a:picLocks noChangeAspect="1"/>
          </p:cNvPicPr>
          <p:nvPr/>
        </p:nvPicPr>
        <p:blipFill>
          <a:blip r:embed="rId3"/>
          <a:stretch>
            <a:fillRect/>
          </a:stretch>
        </p:blipFill>
        <p:spPr>
          <a:xfrm>
            <a:off x="-5917" y="0"/>
            <a:ext cx="6035040" cy="6858000"/>
          </a:xfrm>
          <a:prstGeom prst="rect">
            <a:avLst/>
          </a:prstGeom>
        </p:spPr>
      </p:pic>
      <p:graphicFrame>
        <p:nvGraphicFramePr>
          <p:cNvPr id="12" name="TextBox 5">
            <a:extLst>
              <a:ext uri="{FF2B5EF4-FFF2-40B4-BE49-F238E27FC236}">
                <a16:creationId xmlns:a16="http://schemas.microsoft.com/office/drawing/2014/main" id="{AA243343-DB75-D295-F71C-C63002D5FAD1}"/>
              </a:ext>
            </a:extLst>
          </p:cNvPr>
          <p:cNvGraphicFramePr/>
          <p:nvPr/>
        </p:nvGraphicFramePr>
        <p:xfrm>
          <a:off x="6370590" y="1891005"/>
          <a:ext cx="4888992" cy="5909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1580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DA300-6D87-A2AB-3344-35C61DC1D3BD}"/>
              </a:ext>
            </a:extLst>
          </p:cNvPr>
          <p:cNvSpPr>
            <a:spLocks noGrp="1"/>
          </p:cNvSpPr>
          <p:nvPr>
            <p:ph type="title"/>
          </p:nvPr>
        </p:nvSpPr>
        <p:spPr>
          <a:xfrm>
            <a:off x="5297762" y="329184"/>
            <a:ext cx="6251110" cy="1783080"/>
          </a:xfrm>
        </p:spPr>
        <p:txBody>
          <a:bodyPr vert="horz" lIns="91440" tIns="45720" rIns="91440" bIns="45720" rtlCol="0" anchor="b">
            <a:normAutofit/>
          </a:bodyPr>
          <a:lstStyle/>
          <a:p>
            <a:pPr algn="l"/>
            <a:r>
              <a:rPr lang="en-US" sz="3800"/>
              <a:t>AI surveillance &amp; predictive policing in Smart Cities</a:t>
            </a:r>
          </a:p>
        </p:txBody>
      </p:sp>
      <p:pic>
        <p:nvPicPr>
          <p:cNvPr id="4" name="Image 0" descr="preencoded.png">
            <a:extLst>
              <a:ext uri="{FF2B5EF4-FFF2-40B4-BE49-F238E27FC236}">
                <a16:creationId xmlns:a16="http://schemas.microsoft.com/office/drawing/2014/main" id="{5D8C81EF-9158-7BCA-5E5E-6FE5969ED6E2}"/>
              </a:ext>
            </a:extLst>
          </p:cNvPr>
          <p:cNvPicPr>
            <a:picLocks noChangeAspect="1"/>
          </p:cNvPicPr>
          <p:nvPr/>
        </p:nvPicPr>
        <p:blipFill>
          <a:blip r:embed="rId2"/>
          <a:srcRect t="1710" r="-1" b="-1"/>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F660D1-F7E0-DD0F-0FEE-199CE2A9188F}"/>
              </a:ext>
            </a:extLst>
          </p:cNvPr>
          <p:cNvSpPr>
            <a:spLocks noGrp="1"/>
          </p:cNvSpPr>
          <p:nvPr>
            <p:ph idx="1"/>
          </p:nvPr>
        </p:nvSpPr>
        <p:spPr>
          <a:xfrm>
            <a:off x="5297762" y="2706624"/>
            <a:ext cx="6251110" cy="3483864"/>
          </a:xfrm>
        </p:spPr>
        <p:txBody>
          <a:bodyPr vert="horz" lIns="91440" tIns="45720" rIns="91440" bIns="45720" rtlCol="0">
            <a:normAutofit/>
          </a:bodyPr>
          <a:lstStyle/>
          <a:p>
            <a:pPr algn="l"/>
            <a:r>
              <a:rPr lang="en-US" sz="2000"/>
              <a:t>AI optimizes traffic flow, utilities, and urban planning, but widespread surveillance and automated decision-making threaten privacy and civic agency. </a:t>
            </a:r>
          </a:p>
          <a:p>
            <a:pPr algn="l"/>
            <a:r>
              <a:rPr lang="en-US" sz="2000"/>
              <a:t>Predictive policing and intelligent monitoring must be examined and observed for bias and accountability. </a:t>
            </a:r>
          </a:p>
          <a:p>
            <a:pPr algn="l"/>
            <a:r>
              <a:rPr lang="en-US" sz="2000"/>
              <a:t>Ethical urban AI must center citizen rights and participatory governance.</a:t>
            </a:r>
            <a:br>
              <a:rPr lang="en-US" sz="2000"/>
            </a:br>
            <a:endParaRPr lang="en-US" sz="2000"/>
          </a:p>
          <a:p>
            <a:pPr algn="l"/>
            <a:endParaRPr lang="en-US" sz="2000"/>
          </a:p>
        </p:txBody>
      </p:sp>
    </p:spTree>
    <p:extLst>
      <p:ext uri="{BB962C8B-B14F-4D97-AF65-F5344CB8AC3E}">
        <p14:creationId xmlns:p14="http://schemas.microsoft.com/office/powerpoint/2010/main" val="261497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9EBAA8-881A-5988-04C5-16B642D4B495}"/>
              </a:ext>
            </a:extLst>
          </p:cNvPr>
          <p:cNvSpPr>
            <a:spLocks noGrp="1"/>
          </p:cNvSpPr>
          <p:nvPr>
            <p:ph type="title"/>
          </p:nvPr>
        </p:nvSpPr>
        <p:spPr>
          <a:xfrm>
            <a:off x="411480" y="987552"/>
            <a:ext cx="4485861" cy="1088136"/>
          </a:xfrm>
        </p:spPr>
        <p:txBody>
          <a:bodyPr vert="horz" lIns="91440" tIns="45720" rIns="91440" bIns="45720" rtlCol="0" anchor="b">
            <a:normAutofit/>
          </a:bodyPr>
          <a:lstStyle/>
          <a:p>
            <a:pPr algn="l"/>
            <a:r>
              <a:rPr lang="en-US" sz="2900"/>
              <a:t>Misinformation in Entertainment &amp; Media</a:t>
            </a:r>
          </a:p>
        </p:txBody>
      </p:sp>
      <p:sp>
        <p:nvSpPr>
          <p:cNvPr id="18" name="Rectangle 17">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0690594-16F7-0729-84CA-5D29C264EDAB}"/>
              </a:ext>
            </a:extLst>
          </p:cNvPr>
          <p:cNvSpPr>
            <a:spLocks noGrp="1"/>
          </p:cNvSpPr>
          <p:nvPr>
            <p:ph idx="1"/>
          </p:nvPr>
        </p:nvSpPr>
        <p:spPr>
          <a:xfrm>
            <a:off x="411479" y="2688336"/>
            <a:ext cx="4498848" cy="3584448"/>
          </a:xfrm>
        </p:spPr>
        <p:txBody>
          <a:bodyPr vert="horz" lIns="91440" tIns="45720" rIns="91440" bIns="45720" rtlCol="0" anchor="t">
            <a:normAutofit/>
          </a:bodyPr>
          <a:lstStyle/>
          <a:p>
            <a:pPr marL="342900" algn="l"/>
            <a:r>
              <a:rPr lang="en-US" sz="1800"/>
              <a:t>AI generates deepfakes, curates content, and simulates creative output. </a:t>
            </a:r>
          </a:p>
          <a:p>
            <a:pPr marL="342900" algn="l"/>
            <a:r>
              <a:rPr lang="en-US" sz="1800"/>
              <a:t>AI promises personalization and new art forms, but it also fuels misinformation and erodes trust in media authenticity.</a:t>
            </a:r>
            <a:endParaRPr lang="en-US" sz="1800">
              <a:ea typeface="Verdana"/>
            </a:endParaRPr>
          </a:p>
          <a:p>
            <a:pPr marL="342900" algn="l"/>
            <a:r>
              <a:rPr lang="en-US" sz="1800"/>
              <a:t> Ethical media AI must address consent, intellectual ownership, and digital manipulation.</a:t>
            </a:r>
            <a:endParaRPr lang="en-US" sz="1800">
              <a:ea typeface="Verdana"/>
            </a:endParaRPr>
          </a:p>
        </p:txBody>
      </p:sp>
      <p:pic>
        <p:nvPicPr>
          <p:cNvPr id="4" name="Picture 3" descr="A computer monitors and keyboard&#10;&#10;AI-generated content may be incorrect.">
            <a:extLst>
              <a:ext uri="{FF2B5EF4-FFF2-40B4-BE49-F238E27FC236}">
                <a16:creationId xmlns:a16="http://schemas.microsoft.com/office/drawing/2014/main" id="{A6D5746E-C5BD-6C33-869D-9E7116091F4A}"/>
              </a:ext>
            </a:extLst>
          </p:cNvPr>
          <p:cNvPicPr>
            <a:picLocks noChangeAspect="1"/>
          </p:cNvPicPr>
          <p:nvPr/>
        </p:nvPicPr>
        <p:blipFill>
          <a:blip r:embed="rId2"/>
          <a:srcRect l="5250" r="2149" b="-2"/>
          <a:stretch>
            <a:fillRect/>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91380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Arc 4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73306A-567C-29C8-468F-EA0F36AA1C8B}"/>
              </a:ext>
            </a:extLst>
          </p:cNvPr>
          <p:cNvSpPr>
            <a:spLocks noGrp="1"/>
          </p:cNvSpPr>
          <p:nvPr>
            <p:ph type="title"/>
          </p:nvPr>
        </p:nvSpPr>
        <p:spPr>
          <a:xfrm>
            <a:off x="5894962" y="479493"/>
            <a:ext cx="5458838" cy="1325563"/>
          </a:xfrm>
        </p:spPr>
        <p:txBody>
          <a:bodyPr vert="horz" lIns="91440" tIns="45720" rIns="91440" bIns="45720" rtlCol="0" anchor="ctr">
            <a:normAutofit/>
          </a:bodyPr>
          <a:lstStyle/>
          <a:p>
            <a:pPr algn="l"/>
            <a:r>
              <a:rPr lang="en-US" sz="3400" kern="1200">
                <a:solidFill>
                  <a:schemeClr val="tx1"/>
                </a:solidFill>
                <a:latin typeface="+mj-lt"/>
                <a:ea typeface="+mj-ea"/>
                <a:cs typeface="+mj-cs"/>
              </a:rPr>
              <a:t>Data Governance in  Blockchain Integration</a:t>
            </a:r>
          </a:p>
        </p:txBody>
      </p:sp>
      <p:sp>
        <p:nvSpPr>
          <p:cNvPr id="46" name="Freeform: Shape 4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age 0" descr="preencoded.png">
            <a:extLst>
              <a:ext uri="{FF2B5EF4-FFF2-40B4-BE49-F238E27FC236}">
                <a16:creationId xmlns:a16="http://schemas.microsoft.com/office/drawing/2014/main" id="{53EFD0B3-E393-22E0-D6E9-B208A7C94503}"/>
              </a:ext>
            </a:extLst>
          </p:cNvPr>
          <p:cNvPicPr>
            <a:picLocks noChangeAspect="1"/>
          </p:cNvPicPr>
          <p:nvPr/>
        </p:nvPicPr>
        <p:blipFill>
          <a:blip r:embed="rId2"/>
          <a:srcRect r="3" b="3"/>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6A1E9A06-78AF-6358-B8E5-0E9ABD2E0708}"/>
              </a:ext>
            </a:extLst>
          </p:cNvPr>
          <p:cNvSpPr>
            <a:spLocks noGrp="1"/>
          </p:cNvSpPr>
          <p:nvPr>
            <p:ph idx="1"/>
          </p:nvPr>
        </p:nvSpPr>
        <p:spPr>
          <a:xfrm>
            <a:off x="5894962" y="1984443"/>
            <a:ext cx="5458838" cy="4192520"/>
          </a:xfrm>
        </p:spPr>
        <p:txBody>
          <a:bodyPr vert="horz" lIns="91440" tIns="45720" rIns="91440" bIns="45720" rtlCol="0">
            <a:normAutofit/>
          </a:bodyPr>
          <a:lstStyle/>
          <a:p>
            <a:pPr marL="285750" algn="l"/>
            <a:r>
              <a:rPr lang="en-US" sz="2000"/>
              <a:t>Combining AI’s predictive power with blockchain’s transparency offers promise but introduces ethical tensions. </a:t>
            </a:r>
          </a:p>
          <a:p>
            <a:pPr marL="285750" algn="l"/>
            <a:r>
              <a:rPr lang="en-US" sz="2000"/>
              <a:t>Ethical questions such as "Who governs hybrid systems?" Or  "Is decentralized AI truly accountable? " begins to arise.</a:t>
            </a:r>
          </a:p>
          <a:p>
            <a:pPr marL="285750" algn="l"/>
            <a:r>
              <a:rPr lang="en-US" sz="2000"/>
              <a:t>Use cases like supply chain integrity or AI model validation require rigorous policy frameworks to avoid tech determinism.</a:t>
            </a:r>
            <a:br>
              <a:rPr lang="en-US" sz="2000"/>
            </a:br>
            <a:endParaRPr lang="en-US" sz="2000"/>
          </a:p>
          <a:p>
            <a:pPr marL="0" algn="l"/>
            <a:endParaRPr lang="en-US" sz="2000"/>
          </a:p>
        </p:txBody>
      </p:sp>
    </p:spTree>
    <p:extLst>
      <p:ext uri="{BB962C8B-B14F-4D97-AF65-F5344CB8AC3E}">
        <p14:creationId xmlns:p14="http://schemas.microsoft.com/office/powerpoint/2010/main" val="62548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06E82-83DA-CE0D-4CEE-BE4CC718F9AD}"/>
              </a:ext>
            </a:extLst>
          </p:cNvPr>
          <p:cNvSpPr>
            <a:spLocks noGrp="1"/>
          </p:cNvSpPr>
          <p:nvPr>
            <p:ph type="title"/>
          </p:nvPr>
        </p:nvSpPr>
        <p:spPr>
          <a:xfrm>
            <a:off x="836679" y="723898"/>
            <a:ext cx="6002110" cy="1495425"/>
          </a:xfrm>
        </p:spPr>
        <p:txBody>
          <a:bodyPr vert="horz" lIns="91440" tIns="45720" rIns="91440" bIns="45720" rtlCol="0" anchor="ctr">
            <a:normAutofit/>
          </a:bodyPr>
          <a:lstStyle/>
          <a:p>
            <a:pPr algn="l"/>
            <a:r>
              <a:rPr lang="en-US" sz="4000"/>
              <a:t> Social Inequality  in Finance</a:t>
            </a:r>
          </a:p>
        </p:txBody>
      </p:sp>
      <p:sp>
        <p:nvSpPr>
          <p:cNvPr id="3" name="Content Placeholder 2">
            <a:extLst>
              <a:ext uri="{FF2B5EF4-FFF2-40B4-BE49-F238E27FC236}">
                <a16:creationId xmlns:a16="http://schemas.microsoft.com/office/drawing/2014/main" id="{CEC1FE7D-55F4-C799-DB24-D646CFF407D8}"/>
              </a:ext>
            </a:extLst>
          </p:cNvPr>
          <p:cNvSpPr>
            <a:spLocks noGrp="1"/>
          </p:cNvSpPr>
          <p:nvPr>
            <p:ph idx="1"/>
          </p:nvPr>
        </p:nvSpPr>
        <p:spPr>
          <a:xfrm>
            <a:off x="836680" y="2405067"/>
            <a:ext cx="6002110" cy="3729034"/>
          </a:xfrm>
        </p:spPr>
        <p:txBody>
          <a:bodyPr vert="horz" lIns="91440" tIns="45720" rIns="91440" bIns="45720" rtlCol="0">
            <a:normAutofit/>
          </a:bodyPr>
          <a:lstStyle/>
          <a:p>
            <a:pPr algn="l"/>
            <a:r>
              <a:rPr lang="en-US" sz="2000"/>
              <a:t>AI-driven trading, lending, and risk profiling enhance efficiency but can exacerbate bias and erode financial inclusion. </a:t>
            </a:r>
          </a:p>
          <a:p>
            <a:pPr algn="l"/>
            <a:r>
              <a:rPr lang="en-US" sz="2000"/>
              <a:t>Credit scoring algorithms may reflect societal inequities; blurred systems pose risks of systemic unfairness. </a:t>
            </a:r>
          </a:p>
          <a:p>
            <a:pPr algn="l"/>
            <a:r>
              <a:rPr lang="en-US" sz="2000"/>
              <a:t>Ethical finance AI must prioritize explainability, fairness, and regulatory oversight.</a:t>
            </a:r>
            <a:br>
              <a:rPr lang="en-US" sz="2000"/>
            </a:br>
            <a:endParaRPr lang="en-US" sz="2000"/>
          </a:p>
          <a:p>
            <a:pPr algn="l"/>
            <a:endParaRPr lang="en-US" sz="2000"/>
          </a:p>
        </p:txBody>
      </p:sp>
      <p:pic>
        <p:nvPicPr>
          <p:cNvPr id="4" name="Image 0" descr="preencoded.png">
            <a:extLst>
              <a:ext uri="{FF2B5EF4-FFF2-40B4-BE49-F238E27FC236}">
                <a16:creationId xmlns:a16="http://schemas.microsoft.com/office/drawing/2014/main" id="{6FE6068D-E08C-B330-E33A-C106BEFF09F5}"/>
              </a:ext>
            </a:extLst>
          </p:cNvPr>
          <p:cNvPicPr>
            <a:picLocks noChangeAspect="1"/>
          </p:cNvPicPr>
          <p:nvPr/>
        </p:nvPicPr>
        <p:blipFill>
          <a:blip r:embed="rId2"/>
          <a:srcRect t="3845" r="2" b="2"/>
          <a:stretch>
            <a:fillRect/>
          </a:stretch>
        </p:blipFill>
        <p:spPr>
          <a:xfrm>
            <a:off x="7199440" y="10"/>
            <a:ext cx="4992560" cy="6857990"/>
          </a:xfrm>
          <a:prstGeom prst="rect">
            <a:avLst/>
          </a:prstGeom>
          <a:effectLst/>
        </p:spPr>
      </p:pic>
    </p:spTree>
    <p:extLst>
      <p:ext uri="{BB962C8B-B14F-4D97-AF65-F5344CB8AC3E}">
        <p14:creationId xmlns:p14="http://schemas.microsoft.com/office/powerpoint/2010/main" val="1339863937"/>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efaul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44965766_Inspirational quotes_RVA_v4" id="{F79807E6-3F94-4870-B67D-433514FA159F}" vid="{4F044334-B8B4-481D-A068-11255B7C15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175DE86-58D3-4347-B547-AF9F865DD68C}">
  <ds:schemaRefs>
    <ds:schemaRef ds:uri="http://schemas.microsoft.com/sharepoint/v3/contenttype/forms"/>
  </ds:schemaRefs>
</ds:datastoreItem>
</file>

<file path=customXml/itemProps2.xml><?xml version="1.0" encoding="utf-8"?>
<ds:datastoreItem xmlns:ds="http://schemas.openxmlformats.org/officeDocument/2006/customXml" ds:itemID="{C3F9B716-08C5-4102-B5AF-6AFC4934BBAD}">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54F8E65-5EAA-4DCD-8461-F9BDA12AC6F7}">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Inspirational quotes</Template>
  <Application>Microsoft Office PowerPoint</Application>
  <PresentationFormat>Widescreen</PresentationFormat>
  <Slides>18</Slides>
  <Notes>8</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Understanding the Ethical Dimensions of Artificial Intelligence</vt:lpstr>
      <vt:lpstr>PowerPoint Presentation</vt:lpstr>
      <vt:lpstr>AI enhances diagnostics, streamlines patient care, and accelerates drug discovery, but also raises ethical concerns. Issues include Data privacy, biased training data, and a lack of explainability. Responsible AI in healthcare demands transparency, privacy, and strong data governance. </vt:lpstr>
      <vt:lpstr>PowerPoint Presentation</vt:lpstr>
      <vt:lpstr>PowerPoint Presentation</vt:lpstr>
      <vt:lpstr>AI surveillance &amp; predictive policing in Smart Cities</vt:lpstr>
      <vt:lpstr>Misinformation in Entertainment &amp; Media</vt:lpstr>
      <vt:lpstr>Data Governance in  Blockchain Integration</vt:lpstr>
      <vt:lpstr> Social Inequality  in Finance</vt:lpstr>
      <vt:lpstr> Data Privacy in Retail</vt:lpstr>
      <vt:lpstr>Transparency in Government &amp; Public sector</vt:lpstr>
      <vt:lpstr>Job Displacement in Manufacturing </vt:lpstr>
      <vt:lpstr>AI and AGI (Artificial General Intelligence) </vt:lpstr>
      <vt:lpstr>PowerPoint Presentation</vt:lpstr>
      <vt:lpstr>PowerPoint Presentation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Sayed Hoosini</dc:creator>
  <cp:revision>2</cp:revision>
  <dcterms:created xsi:type="dcterms:W3CDTF">2025-07-16T04:47:22Z</dcterms:created>
  <dcterms:modified xsi:type="dcterms:W3CDTF">2025-07-16T22:30:17Z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